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Corsiva"/>
      <p:regular r:id="rId12"/>
      <p:bold r:id="rId13"/>
      <p:italic r:id="rId14"/>
      <p:boldItalic r:id="rId15"/>
    </p:embeddedFont>
    <p:embeddedFont>
      <p:font typeface="Proxima Nova"/>
      <p:regular r:id="rId16"/>
      <p:bold r:id="rId17"/>
      <p:italic r:id="rId18"/>
      <p:boldItalic r:id="rId19"/>
    </p:embeddedFont>
    <p:embeddedFont>
      <p:font typeface="Average"/>
      <p:regular r:id="rId20"/>
    </p:embeddedFont>
    <p:embeddedFont>
      <p:font typeface="Shadows Into Light"/>
      <p:regular r:id="rId21"/>
    </p:embeddedFont>
    <p:embeddedFont>
      <p:font typeface="Droid Serif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verage-regular.fntdata"/><Relationship Id="rId22" Type="http://schemas.openxmlformats.org/officeDocument/2006/relationships/font" Target="fonts/DroidSerif-regular.fntdata"/><Relationship Id="rId21" Type="http://schemas.openxmlformats.org/officeDocument/2006/relationships/font" Target="fonts/ShadowsIntoLight-regular.fntdata"/><Relationship Id="rId24" Type="http://schemas.openxmlformats.org/officeDocument/2006/relationships/font" Target="fonts/DroidSerif-italic.fntdata"/><Relationship Id="rId23" Type="http://schemas.openxmlformats.org/officeDocument/2006/relationships/font" Target="fonts/DroidSerif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DroidSerif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orsiva-bold.fntdata"/><Relationship Id="rId12" Type="http://schemas.openxmlformats.org/officeDocument/2006/relationships/font" Target="fonts/Corsiva-regular.fntdata"/><Relationship Id="rId15" Type="http://schemas.openxmlformats.org/officeDocument/2006/relationships/font" Target="fonts/Corsiva-boldItalic.fntdata"/><Relationship Id="rId14" Type="http://schemas.openxmlformats.org/officeDocument/2006/relationships/font" Target="fonts/Corsiva-italic.fntdata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19" Type="http://schemas.openxmlformats.org/officeDocument/2006/relationships/font" Target="fonts/ProximaNova-boldItalic.fntdata"/><Relationship Id="rId18" Type="http://schemas.openxmlformats.org/officeDocument/2006/relationships/font" Target="fonts/ProximaNova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5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390525" y="2104950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Angleville Documentation </a:t>
            </a:r>
          </a:p>
          <a:p>
            <a:pPr lvl="0" algn="ctr">
              <a:spcBef>
                <a:spcPts val="0"/>
              </a:spcBef>
              <a:buNone/>
            </a:pPr>
            <a:r>
              <a:rPr i="1" lang="en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and Self-Reflection</a:t>
            </a:r>
            <a:r>
              <a:rPr i="1" lang="en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390525" y="3109205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Written by Rex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5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58950" y="100875"/>
            <a:ext cx="9026100" cy="89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60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Requirements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25" y="1142062"/>
            <a:ext cx="4609200" cy="3558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Two parallel roads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One intersecting road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One perpendicular road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Eight 3-D building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Five other things 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4813275" y="202400"/>
            <a:ext cx="4202100" cy="13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Font typeface="Shadows Into Light"/>
              <a:buChar char="●"/>
            </a:pPr>
            <a:r>
              <a:rPr lang="en" sz="2400">
                <a:latin typeface="Shadows Into Light"/>
                <a:ea typeface="Shadows Into Light"/>
                <a:cs typeface="Shadows Into Light"/>
                <a:sym typeface="Shadows Into Light"/>
              </a:rPr>
              <a:t>Must not include minecraft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-342900" lvl="0" marL="457200">
              <a:spcBef>
                <a:spcPts val="0"/>
              </a:spcBef>
              <a:buSzPct val="75000"/>
              <a:buFont typeface="Shadows Into Light"/>
              <a:buChar char="●"/>
            </a:pPr>
            <a:r>
              <a:rPr lang="en" sz="2400">
                <a:latin typeface="Shadows Into Light"/>
                <a:ea typeface="Shadows Into Light"/>
                <a:cs typeface="Shadows Into Light"/>
                <a:sym typeface="Shadows Into Light"/>
              </a:rPr>
              <a:t>All your roads and buildings must have geometry related names </a:t>
            </a:r>
            <a:r>
              <a:rPr lang="en" sz="1800"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</a:p>
        </p:txBody>
      </p:sp>
      <p:sp>
        <p:nvSpPr>
          <p:cNvPr id="68" name="Shape 68"/>
          <p:cNvSpPr/>
          <p:nvPr/>
        </p:nvSpPr>
        <p:spPr>
          <a:xfrm>
            <a:off x="527025" y="1209001"/>
            <a:ext cx="524407" cy="538267"/>
          </a:xfrm>
          <a:custGeom>
            <a:pathLst>
              <a:path extrusionOk="0" h="44781" w="54498">
                <a:moveTo>
                  <a:pt x="6760" y="12674"/>
                </a:moveTo>
                <a:lnTo>
                  <a:pt x="21968" y="25770"/>
                </a:lnTo>
                <a:lnTo>
                  <a:pt x="43092" y="0"/>
                </a:lnTo>
                <a:lnTo>
                  <a:pt x="54498" y="7182"/>
                </a:lnTo>
                <a:lnTo>
                  <a:pt x="21968" y="44781"/>
                </a:lnTo>
                <a:lnTo>
                  <a:pt x="0" y="21968"/>
                </a:ln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69" name="Shape 69"/>
          <p:cNvSpPr/>
          <p:nvPr/>
        </p:nvSpPr>
        <p:spPr>
          <a:xfrm>
            <a:off x="591975" y="4176076"/>
            <a:ext cx="524407" cy="538267"/>
          </a:xfrm>
          <a:custGeom>
            <a:pathLst>
              <a:path extrusionOk="0" h="44781" w="54498">
                <a:moveTo>
                  <a:pt x="6760" y="12674"/>
                </a:moveTo>
                <a:lnTo>
                  <a:pt x="21968" y="25770"/>
                </a:lnTo>
                <a:lnTo>
                  <a:pt x="43092" y="0"/>
                </a:lnTo>
                <a:lnTo>
                  <a:pt x="54498" y="7182"/>
                </a:lnTo>
                <a:lnTo>
                  <a:pt x="21968" y="44781"/>
                </a:lnTo>
                <a:lnTo>
                  <a:pt x="0" y="21968"/>
                </a:ln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70" name="Shape 70"/>
          <p:cNvSpPr/>
          <p:nvPr/>
        </p:nvSpPr>
        <p:spPr>
          <a:xfrm>
            <a:off x="280575" y="1961401"/>
            <a:ext cx="524407" cy="538267"/>
          </a:xfrm>
          <a:custGeom>
            <a:pathLst>
              <a:path extrusionOk="0" h="44781" w="54498">
                <a:moveTo>
                  <a:pt x="6760" y="12674"/>
                </a:moveTo>
                <a:lnTo>
                  <a:pt x="21968" y="25770"/>
                </a:lnTo>
                <a:lnTo>
                  <a:pt x="43092" y="0"/>
                </a:lnTo>
                <a:lnTo>
                  <a:pt x="54498" y="7182"/>
                </a:lnTo>
                <a:lnTo>
                  <a:pt x="21968" y="44781"/>
                </a:lnTo>
                <a:lnTo>
                  <a:pt x="0" y="21968"/>
                </a:ln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71" name="Shape 71"/>
          <p:cNvSpPr/>
          <p:nvPr/>
        </p:nvSpPr>
        <p:spPr>
          <a:xfrm>
            <a:off x="234575" y="3414076"/>
            <a:ext cx="524407" cy="538267"/>
          </a:xfrm>
          <a:custGeom>
            <a:pathLst>
              <a:path extrusionOk="0" h="44781" w="54498">
                <a:moveTo>
                  <a:pt x="6760" y="12674"/>
                </a:moveTo>
                <a:lnTo>
                  <a:pt x="21968" y="25770"/>
                </a:lnTo>
                <a:lnTo>
                  <a:pt x="43092" y="0"/>
                </a:lnTo>
                <a:lnTo>
                  <a:pt x="54498" y="7182"/>
                </a:lnTo>
                <a:lnTo>
                  <a:pt x="21968" y="44781"/>
                </a:lnTo>
                <a:lnTo>
                  <a:pt x="0" y="21968"/>
                </a:ln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72" name="Shape 72"/>
          <p:cNvSpPr/>
          <p:nvPr/>
        </p:nvSpPr>
        <p:spPr>
          <a:xfrm>
            <a:off x="158350" y="2652076"/>
            <a:ext cx="524407" cy="538267"/>
          </a:xfrm>
          <a:custGeom>
            <a:pathLst>
              <a:path extrusionOk="0" h="44781" w="54498">
                <a:moveTo>
                  <a:pt x="6760" y="12674"/>
                </a:moveTo>
                <a:lnTo>
                  <a:pt x="21968" y="25770"/>
                </a:lnTo>
                <a:lnTo>
                  <a:pt x="43092" y="0"/>
                </a:lnTo>
                <a:lnTo>
                  <a:pt x="54498" y="7182"/>
                </a:lnTo>
                <a:lnTo>
                  <a:pt x="21968" y="44781"/>
                </a:lnTo>
                <a:lnTo>
                  <a:pt x="0" y="21968"/>
                </a:ln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hape 77"/>
          <p:cNvCxnSpPr>
            <a:stCxn id="78" idx="3"/>
          </p:cNvCxnSpPr>
          <p:nvPr/>
        </p:nvCxnSpPr>
        <p:spPr>
          <a:xfrm>
            <a:off x="4074725" y="408150"/>
            <a:ext cx="1936800" cy="549000"/>
          </a:xfrm>
          <a:prstGeom prst="straightConnector1">
            <a:avLst/>
          </a:prstGeom>
          <a:noFill/>
          <a:ln cap="flat" cmpd="sng" w="38100">
            <a:solidFill>
              <a:srgbClr val="99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9" name="Shape 79"/>
          <p:cNvCxnSpPr>
            <a:stCxn id="78" idx="1"/>
          </p:cNvCxnSpPr>
          <p:nvPr/>
        </p:nvCxnSpPr>
        <p:spPr>
          <a:xfrm flipH="1">
            <a:off x="2170325" y="408150"/>
            <a:ext cx="965700" cy="245100"/>
          </a:xfrm>
          <a:prstGeom prst="straightConnector1">
            <a:avLst/>
          </a:prstGeom>
          <a:noFill/>
          <a:ln cap="flat" cmpd="sng" w="38100">
            <a:solidFill>
              <a:srgbClr val="99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78" name="Shape 78"/>
          <p:cNvSpPr txBox="1"/>
          <p:nvPr/>
        </p:nvSpPr>
        <p:spPr>
          <a:xfrm>
            <a:off x="3136025" y="0"/>
            <a:ext cx="938700" cy="8163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>
                <a:latin typeface="Average"/>
                <a:ea typeface="Average"/>
                <a:cs typeface="Average"/>
                <a:sym typeface="Average"/>
              </a:rPr>
              <a:t>These are the parallel lines as two roads.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3316175" y="1157250"/>
            <a:ext cx="1287000" cy="549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Droid Serif"/>
                <a:ea typeface="Droid Serif"/>
                <a:cs typeface="Droid Serif"/>
                <a:sym typeface="Droid Serif"/>
              </a:rPr>
              <a:t>These are intersecting.</a:t>
            </a:r>
            <a:r>
              <a:rPr lang="en">
                <a:latin typeface="Average"/>
                <a:ea typeface="Average"/>
                <a:cs typeface="Average"/>
                <a:sym typeface="Average"/>
              </a:rPr>
              <a:t> </a:t>
            </a:r>
          </a:p>
        </p:txBody>
      </p:sp>
      <p:cxnSp>
        <p:nvCxnSpPr>
          <p:cNvPr id="81" name="Shape 81"/>
          <p:cNvCxnSpPr>
            <a:stCxn id="80" idx="1"/>
          </p:cNvCxnSpPr>
          <p:nvPr/>
        </p:nvCxnSpPr>
        <p:spPr>
          <a:xfrm rot="10800000">
            <a:off x="2221475" y="1357350"/>
            <a:ext cx="1094700" cy="74400"/>
          </a:xfrm>
          <a:prstGeom prst="straightConnector1">
            <a:avLst/>
          </a:prstGeom>
          <a:noFill/>
          <a:ln cap="flat" cmpd="sng" w="38100">
            <a:solidFill>
              <a:srgbClr val="99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2813775" y="1744550"/>
            <a:ext cx="978300" cy="444000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Cubed county courthouse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5385525" y="2057450"/>
            <a:ext cx="12672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This is the biggest place in town because of all the buildings for example, the prism cafe and the geo grill.  </a:t>
            </a:r>
            <a:r>
              <a:rPr lang="en" sz="18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</a:p>
        </p:txBody>
      </p:sp>
      <p:cxnSp>
        <p:nvCxnSpPr>
          <p:cNvPr id="88" name="Shape 88"/>
          <p:cNvCxnSpPr>
            <a:stCxn id="86" idx="2"/>
          </p:cNvCxnSpPr>
          <p:nvPr/>
        </p:nvCxnSpPr>
        <p:spPr>
          <a:xfrm flipH="1">
            <a:off x="2583525" y="2188550"/>
            <a:ext cx="719400" cy="13110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9" name="Shape 89"/>
          <p:cNvCxnSpPr/>
          <p:nvPr/>
        </p:nvCxnSpPr>
        <p:spPr>
          <a:xfrm flipH="1" rot="10800000">
            <a:off x="2430550" y="3015500"/>
            <a:ext cx="383400" cy="342900"/>
          </a:xfrm>
          <a:prstGeom prst="straightConnector1">
            <a:avLst/>
          </a:prstGeom>
          <a:noFill/>
          <a:ln cap="flat" cmpd="sng" w="9525">
            <a:solidFill>
              <a:srgbClr val="DDE024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0" name="Shape 90"/>
          <p:cNvSpPr txBox="1"/>
          <p:nvPr/>
        </p:nvSpPr>
        <p:spPr>
          <a:xfrm>
            <a:off x="2370050" y="2562300"/>
            <a:ext cx="978300" cy="444000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>
                <a:solidFill>
                  <a:srgbClr val="DDE024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Cubic elementary</a:t>
            </a:r>
          </a:p>
        </p:txBody>
      </p:sp>
      <p:cxnSp>
        <p:nvCxnSpPr>
          <p:cNvPr id="91" name="Shape 91"/>
          <p:cNvCxnSpPr/>
          <p:nvPr/>
        </p:nvCxnSpPr>
        <p:spPr>
          <a:xfrm>
            <a:off x="5012400" y="968175"/>
            <a:ext cx="120900" cy="36300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2" name="Shape 92"/>
          <p:cNvSpPr txBox="1"/>
          <p:nvPr/>
        </p:nvSpPr>
        <p:spPr>
          <a:xfrm>
            <a:off x="4861100" y="1355475"/>
            <a:ext cx="1220400" cy="444000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Pyramid market</a:t>
            </a:r>
            <a:r>
              <a:rPr lang="en"/>
              <a:t> </a:t>
            </a:r>
          </a:p>
        </p:txBody>
      </p:sp>
      <p:cxnSp>
        <p:nvCxnSpPr>
          <p:cNvPr id="93" name="Shape 93"/>
          <p:cNvCxnSpPr>
            <a:endCxn id="94" idx="1"/>
          </p:cNvCxnSpPr>
          <p:nvPr/>
        </p:nvCxnSpPr>
        <p:spPr>
          <a:xfrm>
            <a:off x="3330800" y="1045925"/>
            <a:ext cx="375000" cy="41640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4" name="Shape 94"/>
          <p:cNvSpPr txBox="1"/>
          <p:nvPr/>
        </p:nvSpPr>
        <p:spPr>
          <a:xfrm>
            <a:off x="3705800" y="1280825"/>
            <a:ext cx="9783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302550" y="2208650"/>
            <a:ext cx="21180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Shadows Into Light"/>
                <a:ea typeface="Shadows Into Light"/>
                <a:cs typeface="Shadows Into Light"/>
                <a:sym typeface="Shadows Into Light"/>
              </a:rPr>
              <a:t>The hexa lives in a rectangular prism house with a triangular Prism roof.</a:t>
            </a:r>
            <a:r>
              <a:rPr lang="en"/>
              <a:t>   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3126450" y="1896025"/>
            <a:ext cx="19464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hadows Into Light"/>
                <a:ea typeface="Shadows Into Light"/>
                <a:cs typeface="Shadows Into Light"/>
                <a:sym typeface="Shadows Into Light"/>
              </a:rPr>
              <a:t>T</a:t>
            </a:r>
            <a:r>
              <a:rPr lang="en">
                <a:latin typeface="Shadows Into Light"/>
                <a:ea typeface="Shadows Into Light"/>
                <a:cs typeface="Shadows Into Light"/>
                <a:sym typeface="Shadows Into Light"/>
              </a:rPr>
              <a:t>he penta family lives in a two story cube house  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5355300" y="484100"/>
            <a:ext cx="23298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hadows Into Light"/>
                <a:ea typeface="Shadows Into Light"/>
                <a:cs typeface="Shadows Into Light"/>
                <a:sym typeface="Shadows Into Light"/>
              </a:rPr>
              <a:t>The tri family lives in a pyramid shaped house. 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5637675" y="2208650"/>
            <a:ext cx="14826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hadows Into Light"/>
                <a:ea typeface="Shadows Into Light"/>
                <a:cs typeface="Shadows Into Light"/>
                <a:sym typeface="Shadows Into Light"/>
              </a:rPr>
              <a:t>The nona family lives i</a:t>
            </a:r>
            <a:r>
              <a:rPr lang="en">
                <a:latin typeface="Shadows Into Light"/>
                <a:ea typeface="Shadows Into Light"/>
                <a:cs typeface="Shadows Into Light"/>
                <a:sym typeface="Shadows Into Light"/>
              </a:rPr>
              <a:t>n a rectangular prism house with a triangular Prism roof.</a:t>
            </a:r>
            <a:r>
              <a:rPr lang="en"/>
              <a:t>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5738525" y="2934825"/>
            <a:ext cx="27330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Shadows Into Light"/>
                <a:ea typeface="Shadows Into Light"/>
                <a:cs typeface="Shadows Into Light"/>
                <a:sym typeface="Shadows Into Light"/>
              </a:rPr>
              <a:t>Cone lake is named after all the cone shaped tepees around it.</a:t>
            </a:r>
            <a:r>
              <a:rPr lang="en">
                <a:latin typeface="Shadows Into Light"/>
                <a:ea typeface="Shadows Into Light"/>
                <a:cs typeface="Shadows Into Light"/>
                <a:sym typeface="Shadows Into Light"/>
              </a:rPr>
              <a:t>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5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80675" y="554725"/>
            <a:ext cx="30000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800">
                <a:latin typeface="Corsiva"/>
                <a:ea typeface="Corsiva"/>
                <a:cs typeface="Corsiva"/>
                <a:sym typeface="Corsiva"/>
              </a:rPr>
              <a:t>Question #1</a:t>
            </a:r>
            <a:r>
              <a:rPr b="1" lang="en">
                <a:latin typeface="Corsiva"/>
                <a:ea typeface="Corsiva"/>
                <a:cs typeface="Corsiva"/>
                <a:sym typeface="Corsiva"/>
              </a:rPr>
              <a:t> How much did you know about the subject before we started?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115925" y="1129537"/>
            <a:ext cx="30000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latin typeface="Corsiva"/>
                <a:ea typeface="Corsiva"/>
                <a:cs typeface="Corsiva"/>
                <a:sym typeface="Corsiva"/>
              </a:rPr>
              <a:t>Answer #1 </a:t>
            </a:r>
            <a:r>
              <a:rPr b="1" lang="en">
                <a:latin typeface="Corsiva"/>
                <a:ea typeface="Corsiva"/>
                <a:cs typeface="Corsiva"/>
                <a:sym typeface="Corsiva"/>
              </a:rPr>
              <a:t>I did not know much about geometry but, I did know a lot about shapes.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115925" y="2067412"/>
            <a:ext cx="2929500" cy="6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latin typeface="Corsiva"/>
                <a:ea typeface="Corsiva"/>
                <a:cs typeface="Corsiva"/>
                <a:sym typeface="Corsiva"/>
              </a:rPr>
              <a:t>Question #2 </a:t>
            </a:r>
            <a:r>
              <a:rPr b="1" lang="en">
                <a:latin typeface="Corsiva"/>
                <a:ea typeface="Corsiva"/>
                <a:cs typeface="Corsiva"/>
                <a:sym typeface="Corsiva"/>
              </a:rPr>
              <a:t>In what ways have you gotten better on his topic.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151175" y="2795475"/>
            <a:ext cx="2929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latin typeface="Corsiva"/>
                <a:ea typeface="Corsiva"/>
                <a:cs typeface="Corsiva"/>
                <a:sym typeface="Corsiva"/>
              </a:rPr>
              <a:t>Answer #2 </a:t>
            </a:r>
            <a:r>
              <a:rPr b="1" lang="en">
                <a:latin typeface="Corsiva"/>
                <a:ea typeface="Corsiva"/>
                <a:cs typeface="Corsiva"/>
                <a:sym typeface="Corsiva"/>
              </a:rPr>
              <a:t>I have gotten better at geometry and have learned a lot of new things about the world of geometry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3287775" y="2787650"/>
            <a:ext cx="32877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800">
                <a:latin typeface="Corsiva"/>
                <a:ea typeface="Corsiva"/>
                <a:cs typeface="Corsiva"/>
                <a:sym typeface="Corsiva"/>
              </a:rPr>
              <a:t> question#3 </a:t>
            </a:r>
            <a:r>
              <a:rPr b="1" lang="en">
                <a:latin typeface="Corsiva"/>
                <a:ea typeface="Corsiva"/>
                <a:cs typeface="Corsiva"/>
                <a:sym typeface="Corsiva"/>
              </a:rPr>
              <a:t>Did you meet your standards?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3365925" y="3354650"/>
            <a:ext cx="31314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latin typeface="Corsiva"/>
                <a:ea typeface="Corsiva"/>
                <a:cs typeface="Corsiva"/>
                <a:sym typeface="Corsiva"/>
              </a:rPr>
              <a:t>answer</a:t>
            </a:r>
            <a:r>
              <a:rPr b="1" lang="en" sz="1800">
                <a:latin typeface="Corsiva"/>
                <a:ea typeface="Corsiva"/>
                <a:cs typeface="Corsiva"/>
                <a:sym typeface="Corsiva"/>
              </a:rPr>
              <a:t> #3 </a:t>
            </a:r>
            <a:r>
              <a:rPr b="1" lang="en">
                <a:latin typeface="Corsiva"/>
                <a:ea typeface="Corsiva"/>
                <a:cs typeface="Corsiva"/>
                <a:sym typeface="Corsiva"/>
              </a:rPr>
              <a:t>I have met my  standards and  I have followed the rules.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3186825" y="474050"/>
            <a:ext cx="3131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800">
                <a:latin typeface="Corsiva"/>
                <a:ea typeface="Corsiva"/>
                <a:cs typeface="Corsiva"/>
                <a:sym typeface="Corsiva"/>
              </a:rPr>
              <a:t> Question #4 </a:t>
            </a:r>
            <a:r>
              <a:rPr b="1" lang="en">
                <a:latin typeface="Corsiva"/>
                <a:ea typeface="Corsiva"/>
                <a:cs typeface="Corsiva"/>
                <a:sym typeface="Corsiva"/>
              </a:rPr>
              <a:t>How do you feel about this piece of work? What parts of it do you particularly like? Dislike? Why? What did/do you enjoy about this piece or work?</a:t>
            </a:r>
            <a:r>
              <a:rPr lang="en">
                <a:latin typeface="Corsiva"/>
                <a:ea typeface="Corsiva"/>
                <a:cs typeface="Corsiva"/>
                <a:sym typeface="Corsiva"/>
              </a:rPr>
              <a:t> 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3287775" y="1807250"/>
            <a:ext cx="2929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latin typeface="Corsiva"/>
                <a:ea typeface="Corsiva"/>
                <a:cs typeface="Corsiva"/>
                <a:sym typeface="Corsiva"/>
              </a:rPr>
              <a:t>Answer #4 </a:t>
            </a:r>
            <a:r>
              <a:rPr b="1" lang="en">
                <a:latin typeface="Corsiva"/>
                <a:ea typeface="Corsiva"/>
                <a:cs typeface="Corsiva"/>
                <a:sym typeface="Corsiva"/>
              </a:rPr>
              <a:t>I feel proud  of my work because I worked hard to make it. I feel that my work was well made.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