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Caveat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veat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regular.fntdata"/><Relationship Id="rId14" Type="http://schemas.openxmlformats.org/officeDocument/2006/relationships/slide" Target="slides/slide10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slide" Target="slides/slide1.xml"/><Relationship Id="rId19" Type="http://schemas.openxmlformats.org/officeDocument/2006/relationships/font" Target="fonts/Caveat-regular.fntdata"/><Relationship Id="rId6" Type="http://schemas.openxmlformats.org/officeDocument/2006/relationships/slide" Target="slides/slide2.xml"/><Relationship Id="rId18" Type="http://schemas.openxmlformats.org/officeDocument/2006/relationships/font" Target="fonts/Robo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rgbClr val="00000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rgbClr val="85200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463" y="106"/>
              <a:ext cx="1015200" cy="1015200"/>
            </a:xfrm>
            <a:prstGeom prst="rtTriangle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Shape 95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96" name="Shape 96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Shape 101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rgbClr val="6AA84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rgbClr val="00FF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1" name="Shape 5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6" name="Shape 5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0" name="Shape 6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" name="Shape 61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Shape 66"/>
          <p:cNvGrpSpPr/>
          <p:nvPr/>
        </p:nvGrpSpPr>
        <p:grpSpPr>
          <a:xfrm>
            <a:off x="6098378" y="228604"/>
            <a:ext cx="3045625" cy="2030570"/>
            <a:chOff x="6098378" y="4"/>
            <a:chExt cx="3045625" cy="2030570"/>
          </a:xfrm>
        </p:grpSpPr>
        <p:sp>
          <p:nvSpPr>
            <p:cNvPr id="67" name="Shape 67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2" name="Shape 72"/>
          <p:cNvSpPr/>
          <p:nvPr/>
        </p:nvSpPr>
        <p:spPr>
          <a:xfrm>
            <a:off x="0" y="6"/>
            <a:ext cx="9144000" cy="2520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9500" y="2706575"/>
            <a:ext cx="31707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  <p:grpSp>
        <p:nvGrpSpPr>
          <p:cNvPr id="75" name="Shape 75"/>
          <p:cNvGrpSpPr/>
          <p:nvPr/>
        </p:nvGrpSpPr>
        <p:grpSpPr>
          <a:xfrm>
            <a:off x="0" y="3910006"/>
            <a:ext cx="9144000" cy="1239925"/>
            <a:chOff x="0" y="3903669"/>
            <a:chExt cx="9144000" cy="1239925"/>
          </a:xfrm>
        </p:grpSpPr>
        <p:sp>
          <p:nvSpPr>
            <p:cNvPr id="76" name="Shape 76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" name="Shape 81"/>
          <p:cNvGrpSpPr/>
          <p:nvPr/>
        </p:nvGrpSpPr>
        <p:grpSpPr>
          <a:xfrm rot="-5400000">
            <a:off x="-518327" y="507529"/>
            <a:ext cx="3045625" cy="2030570"/>
            <a:chOff x="6098378" y="4"/>
            <a:chExt cx="3045625" cy="2030570"/>
          </a:xfrm>
        </p:grpSpPr>
        <p:sp>
          <p:nvSpPr>
            <p:cNvPr id="82" name="Shape 8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rgbClr val="00FF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" name="Shape 87"/>
          <p:cNvGrpSpPr/>
          <p:nvPr/>
        </p:nvGrpSpPr>
        <p:grpSpPr>
          <a:xfrm rot="10800000">
            <a:off x="3" y="3112929"/>
            <a:ext cx="3045625" cy="2030570"/>
            <a:chOff x="6098378" y="4"/>
            <a:chExt cx="3045625" cy="2030570"/>
          </a:xfrm>
        </p:grpSpPr>
        <p:sp>
          <p:nvSpPr>
            <p:cNvPr id="88" name="Shape 88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rgbClr val="85200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 flipH="1" rot="10800000">
              <a:off x="7113463" y="106"/>
              <a:ext cx="1015200" cy="1015200"/>
            </a:xfrm>
            <a:prstGeom prst="rtTriangle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Shape 93"/>
          <p:cNvSpPr/>
          <p:nvPr/>
        </p:nvSpPr>
        <p:spPr>
          <a:xfrm flipH="1">
            <a:off x="8156700" y="2936500"/>
            <a:ext cx="987300" cy="973500"/>
          </a:xfrm>
          <a:prstGeom prst="rtTriangle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gif"/><Relationship Id="rId4" Type="http://schemas.openxmlformats.org/officeDocument/2006/relationships/image" Target="../media/image00.png"/><Relationship Id="rId5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462" y="2723462"/>
            <a:ext cx="393382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1090937"/>
            <a:ext cx="4676775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50" y="3777437"/>
            <a:ext cx="9143997" cy="665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L: I feel good about the project. I particularly like the guy with headphones and the Triforce company.</a:t>
            </a:r>
          </a:p>
          <a:p>
            <a:pPr lvl="0">
              <a:spcBef>
                <a:spcPts val="0"/>
              </a:spcBef>
              <a:buNone/>
            </a:pPr>
            <a:r>
              <a:rPr b="1" i="1"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R: If someone else were looking at the piece, what might they learn about who you are? </a:t>
            </a:r>
          </a:p>
          <a:p>
            <a:pPr lvl="0">
              <a:spcBef>
                <a:spcPts val="0"/>
              </a:spcBef>
              <a:buNone/>
            </a:pPr>
            <a:r>
              <a:rPr b="1" i="1"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L: ummm, that I use a lot of tape and hot glue.</a:t>
            </a:r>
          </a:p>
          <a:p>
            <a:pPr lvl="0">
              <a:spcBef>
                <a:spcPts val="0"/>
              </a:spcBef>
              <a:buNone/>
            </a:pPr>
            <a:r>
              <a:rPr b="1" i="1"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R: In what ways did it not meet those standards?		</a:t>
            </a:r>
          </a:p>
          <a:p>
            <a:pPr lvl="0">
              <a:spcBef>
                <a:spcPts val="0"/>
              </a:spcBef>
              <a:buNone/>
            </a:pPr>
            <a:r>
              <a:rPr b="1" i="1"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L: Well I have all the requirements.</a:t>
            </a:r>
          </a:p>
          <a:p>
            <a:pPr lvl="0">
              <a:spcBef>
                <a:spcPts val="0"/>
              </a:spcBef>
              <a:buNone/>
            </a:pPr>
            <a:r>
              <a:rPr b="1" i="1"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R: What's one goal you would like to set for yourself for next time? </a:t>
            </a:r>
          </a:p>
          <a:p>
            <a:pPr lvl="0">
              <a:spcBef>
                <a:spcPts val="0"/>
              </a:spcBef>
              <a:buNone/>
            </a:pPr>
            <a:r>
              <a:rPr b="1" i="1"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L: To use less tape and not to burn myself with hot glue.</a:t>
            </a:r>
          </a:p>
          <a:p>
            <a:pPr lvl="0">
              <a:spcBef>
                <a:spcPts val="0"/>
              </a:spcBef>
              <a:buNone/>
            </a:pPr>
            <a:r>
              <a:rPr b="1" i="1"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R: What would you like to spend more time on in school? </a:t>
            </a:r>
          </a:p>
          <a:p>
            <a:pPr lvl="0">
              <a:spcBef>
                <a:spcPts val="0"/>
              </a:spcBef>
              <a:buNone/>
            </a:pPr>
            <a:r>
              <a:rPr b="1" i="1"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L: Probably, all the makerspace challenges.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1512425" y="533400"/>
            <a:ext cx="1661400" cy="59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Requirements: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1099800" y="1078650"/>
            <a:ext cx="6944400" cy="25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2 parallel roads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1 perpendicular road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1 intersecting road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8 3D buildings or structures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5 other things included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Town must be colorful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Town must be visually appealing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Town, roads and buildings have to have names the are related to geometry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9" name="Shape 119"/>
          <p:cNvGrpSpPr/>
          <p:nvPr/>
        </p:nvGrpSpPr>
        <p:grpSpPr>
          <a:xfrm>
            <a:off x="1222619" y="1147090"/>
            <a:ext cx="213900" cy="157500"/>
            <a:chOff x="5368600" y="1474400"/>
            <a:chExt cx="213900" cy="157500"/>
          </a:xfrm>
        </p:grpSpPr>
        <p:cxnSp>
          <p:nvCxnSpPr>
            <p:cNvPr id="120" name="Shape 120"/>
            <p:cNvCxnSpPr/>
            <p:nvPr/>
          </p:nvCxnSpPr>
          <p:spPr>
            <a:xfrm>
              <a:off x="5368600" y="1474400"/>
              <a:ext cx="168900" cy="1575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21" name="Shape 121"/>
            <p:cNvCxnSpPr/>
            <p:nvPr/>
          </p:nvCxnSpPr>
          <p:spPr>
            <a:xfrm flipH="1" rot="10800000">
              <a:off x="5521000" y="1564400"/>
              <a:ext cx="61500" cy="624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grpSp>
        <p:nvGrpSpPr>
          <p:cNvPr id="122" name="Shape 122"/>
          <p:cNvGrpSpPr/>
          <p:nvPr/>
        </p:nvGrpSpPr>
        <p:grpSpPr>
          <a:xfrm>
            <a:off x="1222619" y="1375690"/>
            <a:ext cx="213900" cy="157500"/>
            <a:chOff x="5368600" y="1474400"/>
            <a:chExt cx="213900" cy="157500"/>
          </a:xfrm>
        </p:grpSpPr>
        <p:cxnSp>
          <p:nvCxnSpPr>
            <p:cNvPr id="123" name="Shape 123"/>
            <p:cNvCxnSpPr/>
            <p:nvPr/>
          </p:nvCxnSpPr>
          <p:spPr>
            <a:xfrm>
              <a:off x="5368600" y="1474400"/>
              <a:ext cx="168900" cy="1575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24" name="Shape 124"/>
            <p:cNvCxnSpPr/>
            <p:nvPr/>
          </p:nvCxnSpPr>
          <p:spPr>
            <a:xfrm flipH="1" rot="10800000">
              <a:off x="5521000" y="1564400"/>
              <a:ext cx="61500" cy="624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grpSp>
        <p:nvGrpSpPr>
          <p:cNvPr id="125" name="Shape 125"/>
          <p:cNvGrpSpPr/>
          <p:nvPr/>
        </p:nvGrpSpPr>
        <p:grpSpPr>
          <a:xfrm>
            <a:off x="1222619" y="1604290"/>
            <a:ext cx="213900" cy="157499"/>
            <a:chOff x="5368600" y="1474400"/>
            <a:chExt cx="213900" cy="157500"/>
          </a:xfrm>
        </p:grpSpPr>
        <p:cxnSp>
          <p:nvCxnSpPr>
            <p:cNvPr id="126" name="Shape 126"/>
            <p:cNvCxnSpPr/>
            <p:nvPr/>
          </p:nvCxnSpPr>
          <p:spPr>
            <a:xfrm>
              <a:off x="5368600" y="1474400"/>
              <a:ext cx="168900" cy="1575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27" name="Shape 127"/>
            <p:cNvCxnSpPr/>
            <p:nvPr/>
          </p:nvCxnSpPr>
          <p:spPr>
            <a:xfrm flipH="1" rot="10800000">
              <a:off x="5521000" y="1564400"/>
              <a:ext cx="61500" cy="624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grpSp>
        <p:nvGrpSpPr>
          <p:cNvPr id="128" name="Shape 128"/>
          <p:cNvGrpSpPr/>
          <p:nvPr/>
        </p:nvGrpSpPr>
        <p:grpSpPr>
          <a:xfrm>
            <a:off x="1222619" y="1794790"/>
            <a:ext cx="213900" cy="157500"/>
            <a:chOff x="5368600" y="1474400"/>
            <a:chExt cx="213900" cy="157500"/>
          </a:xfrm>
        </p:grpSpPr>
        <p:cxnSp>
          <p:nvCxnSpPr>
            <p:cNvPr id="129" name="Shape 129"/>
            <p:cNvCxnSpPr/>
            <p:nvPr/>
          </p:nvCxnSpPr>
          <p:spPr>
            <a:xfrm>
              <a:off x="5368600" y="1474400"/>
              <a:ext cx="168900" cy="1575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30" name="Shape 130"/>
            <p:cNvCxnSpPr/>
            <p:nvPr/>
          </p:nvCxnSpPr>
          <p:spPr>
            <a:xfrm flipH="1" rot="10800000">
              <a:off x="5521000" y="1564400"/>
              <a:ext cx="61500" cy="624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grpSp>
        <p:nvGrpSpPr>
          <p:cNvPr id="131" name="Shape 131"/>
          <p:cNvGrpSpPr/>
          <p:nvPr/>
        </p:nvGrpSpPr>
        <p:grpSpPr>
          <a:xfrm>
            <a:off x="1222619" y="2061490"/>
            <a:ext cx="213900" cy="157500"/>
            <a:chOff x="5368600" y="1474400"/>
            <a:chExt cx="213900" cy="157500"/>
          </a:xfrm>
        </p:grpSpPr>
        <p:cxnSp>
          <p:nvCxnSpPr>
            <p:cNvPr id="132" name="Shape 132"/>
            <p:cNvCxnSpPr/>
            <p:nvPr/>
          </p:nvCxnSpPr>
          <p:spPr>
            <a:xfrm>
              <a:off x="5368600" y="1474400"/>
              <a:ext cx="168900" cy="1575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33" name="Shape 133"/>
            <p:cNvCxnSpPr/>
            <p:nvPr/>
          </p:nvCxnSpPr>
          <p:spPr>
            <a:xfrm flipH="1" rot="10800000">
              <a:off x="5521000" y="1564400"/>
              <a:ext cx="61500" cy="624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grpSp>
        <p:nvGrpSpPr>
          <p:cNvPr id="134" name="Shape 134"/>
          <p:cNvGrpSpPr/>
          <p:nvPr/>
        </p:nvGrpSpPr>
        <p:grpSpPr>
          <a:xfrm>
            <a:off x="1222619" y="2213890"/>
            <a:ext cx="213900" cy="157500"/>
            <a:chOff x="5368600" y="1474400"/>
            <a:chExt cx="213900" cy="157500"/>
          </a:xfrm>
        </p:grpSpPr>
        <p:cxnSp>
          <p:nvCxnSpPr>
            <p:cNvPr id="135" name="Shape 135"/>
            <p:cNvCxnSpPr/>
            <p:nvPr/>
          </p:nvCxnSpPr>
          <p:spPr>
            <a:xfrm>
              <a:off x="5368600" y="1474400"/>
              <a:ext cx="168900" cy="1575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36" name="Shape 136"/>
            <p:cNvCxnSpPr/>
            <p:nvPr/>
          </p:nvCxnSpPr>
          <p:spPr>
            <a:xfrm flipH="1" rot="10800000">
              <a:off x="5521000" y="1564400"/>
              <a:ext cx="61500" cy="624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grpSp>
        <p:nvGrpSpPr>
          <p:cNvPr id="137" name="Shape 137"/>
          <p:cNvGrpSpPr/>
          <p:nvPr/>
        </p:nvGrpSpPr>
        <p:grpSpPr>
          <a:xfrm>
            <a:off x="1220035" y="2442490"/>
            <a:ext cx="213900" cy="157500"/>
            <a:chOff x="5368600" y="1474400"/>
            <a:chExt cx="213900" cy="157500"/>
          </a:xfrm>
        </p:grpSpPr>
        <p:cxnSp>
          <p:nvCxnSpPr>
            <p:cNvPr id="138" name="Shape 138"/>
            <p:cNvCxnSpPr/>
            <p:nvPr/>
          </p:nvCxnSpPr>
          <p:spPr>
            <a:xfrm>
              <a:off x="5368600" y="1474400"/>
              <a:ext cx="168900" cy="1575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39" name="Shape 139"/>
            <p:cNvCxnSpPr/>
            <p:nvPr/>
          </p:nvCxnSpPr>
          <p:spPr>
            <a:xfrm flipH="1" rot="10800000">
              <a:off x="5521000" y="1564400"/>
              <a:ext cx="61500" cy="624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grpSp>
        <p:nvGrpSpPr>
          <p:cNvPr id="140" name="Shape 140"/>
          <p:cNvGrpSpPr/>
          <p:nvPr/>
        </p:nvGrpSpPr>
        <p:grpSpPr>
          <a:xfrm>
            <a:off x="1211364" y="2617400"/>
            <a:ext cx="213900" cy="157500"/>
            <a:chOff x="5368600" y="1474400"/>
            <a:chExt cx="213900" cy="157500"/>
          </a:xfrm>
        </p:grpSpPr>
        <p:cxnSp>
          <p:nvCxnSpPr>
            <p:cNvPr id="141" name="Shape 141"/>
            <p:cNvCxnSpPr/>
            <p:nvPr/>
          </p:nvCxnSpPr>
          <p:spPr>
            <a:xfrm>
              <a:off x="5368600" y="1474400"/>
              <a:ext cx="168900" cy="1575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42" name="Shape 142"/>
            <p:cNvCxnSpPr/>
            <p:nvPr/>
          </p:nvCxnSpPr>
          <p:spPr>
            <a:xfrm flipH="1" rot="10800000">
              <a:off x="5521000" y="1564400"/>
              <a:ext cx="61500" cy="624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286092" y="0"/>
            <a:ext cx="6857907" cy="51434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Shape 148"/>
          <p:cNvCxnSpPr>
            <a:stCxn id="149" idx="3"/>
          </p:cNvCxnSpPr>
          <p:nvPr/>
        </p:nvCxnSpPr>
        <p:spPr>
          <a:xfrm flipH="1" rot="10800000">
            <a:off x="2107050" y="2589025"/>
            <a:ext cx="3884100" cy="2042700"/>
          </a:xfrm>
          <a:prstGeom prst="straightConnector1">
            <a:avLst/>
          </a:prstGeom>
          <a:noFill/>
          <a:ln cap="flat" cmpd="sng" w="38100">
            <a:solidFill>
              <a:srgbClr val="ABBD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49" name="Shape 149"/>
          <p:cNvSpPr txBox="1"/>
          <p:nvPr/>
        </p:nvSpPr>
        <p:spPr>
          <a:xfrm>
            <a:off x="58050" y="4293775"/>
            <a:ext cx="2049000" cy="6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Cube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Name: Tri store</a:t>
            </a:r>
            <a:r>
              <a:rPr lang="en" sz="18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	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0"/>
            <a:ext cx="6857998" cy="51434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Shape 155"/>
          <p:cNvCxnSpPr>
            <a:stCxn id="156" idx="3"/>
          </p:cNvCxnSpPr>
          <p:nvPr/>
        </p:nvCxnSpPr>
        <p:spPr>
          <a:xfrm flipH="1" rot="10800000">
            <a:off x="1393200" y="2914350"/>
            <a:ext cx="4505100" cy="1520100"/>
          </a:xfrm>
          <a:prstGeom prst="straightConnector1">
            <a:avLst/>
          </a:prstGeom>
          <a:noFill/>
          <a:ln cap="flat" cmpd="sng" w="38100">
            <a:solidFill>
              <a:srgbClr val="ABBD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56" name="Shape 156"/>
          <p:cNvSpPr txBox="1"/>
          <p:nvPr/>
        </p:nvSpPr>
        <p:spPr>
          <a:xfrm>
            <a:off x="0" y="3801600"/>
            <a:ext cx="1393200" cy="12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Triangular prism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Name: Tri Comics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Pyramid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Name: Triforce</a:t>
            </a:r>
          </a:p>
        </p:txBody>
      </p:sp>
      <p:cxnSp>
        <p:nvCxnSpPr>
          <p:cNvPr id="157" name="Shape 157"/>
          <p:cNvCxnSpPr/>
          <p:nvPr/>
        </p:nvCxnSpPr>
        <p:spPr>
          <a:xfrm flipH="1" rot="10800000">
            <a:off x="1416500" y="1683550"/>
            <a:ext cx="4876500" cy="3076800"/>
          </a:xfrm>
          <a:prstGeom prst="straightConnector1">
            <a:avLst/>
          </a:prstGeom>
          <a:noFill/>
          <a:ln cap="flat" cmpd="sng" w="38100">
            <a:solidFill>
              <a:srgbClr val="ABBDFF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0" y="3970825"/>
            <a:ext cx="2286000" cy="117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Triangular prism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Name: Hendeca campground 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0"/>
            <a:ext cx="6857998" cy="51434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Shape 164"/>
          <p:cNvCxnSpPr/>
          <p:nvPr/>
        </p:nvCxnSpPr>
        <p:spPr>
          <a:xfrm flipH="1" rot="10800000">
            <a:off x="2043475" y="3692300"/>
            <a:ext cx="2148000" cy="917100"/>
          </a:xfrm>
          <a:prstGeom prst="straightConnector1">
            <a:avLst/>
          </a:prstGeom>
          <a:noFill/>
          <a:ln cap="flat" cmpd="sng" w="38100">
            <a:solidFill>
              <a:srgbClr val="ABBDFF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0" y="4156500"/>
            <a:ext cx="2055000" cy="987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Hemisphere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Name: Reflex park 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0"/>
            <a:ext cx="6857998" cy="51434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Shape 171"/>
          <p:cNvCxnSpPr>
            <a:stCxn id="169" idx="3"/>
          </p:cNvCxnSpPr>
          <p:nvPr/>
        </p:nvCxnSpPr>
        <p:spPr>
          <a:xfrm flipH="1" rot="10800000">
            <a:off x="2055000" y="2472900"/>
            <a:ext cx="4586400" cy="2177100"/>
          </a:xfrm>
          <a:prstGeom prst="straightConnector1">
            <a:avLst/>
          </a:prstGeom>
          <a:noFill/>
          <a:ln cap="flat" cmpd="sng" w="38100">
            <a:solidFill>
              <a:srgbClr val="ABBDFF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0" y="4133375"/>
            <a:ext cx="2043600" cy="1010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Name: dodeca bridge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3810" y="0"/>
            <a:ext cx="6857998" cy="51434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Shape 178"/>
          <p:cNvCxnSpPr>
            <a:stCxn id="176" idx="3"/>
          </p:cNvCxnSpPr>
          <p:nvPr/>
        </p:nvCxnSpPr>
        <p:spPr>
          <a:xfrm flipH="1" rot="10800000">
            <a:off x="2043600" y="2809625"/>
            <a:ext cx="5108400" cy="1828800"/>
          </a:xfrm>
          <a:prstGeom prst="straightConnector1">
            <a:avLst/>
          </a:prstGeom>
          <a:noFill/>
          <a:ln cap="flat" cmpd="sng" w="38100">
            <a:solidFill>
              <a:srgbClr val="ABBDFF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0"/>
            <a:ext cx="685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>
            <p:ph idx="1" type="body"/>
          </p:nvPr>
        </p:nvSpPr>
        <p:spPr>
          <a:xfrm>
            <a:off x="0" y="4133375"/>
            <a:ext cx="2055000" cy="1010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Pentagon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Name: Hepta restaurant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85" name="Shape 185"/>
          <p:cNvCxnSpPr>
            <a:stCxn id="184" idx="3"/>
          </p:cNvCxnSpPr>
          <p:nvPr/>
        </p:nvCxnSpPr>
        <p:spPr>
          <a:xfrm flipH="1" rot="10800000">
            <a:off x="2055000" y="2356925"/>
            <a:ext cx="5643000" cy="2281500"/>
          </a:xfrm>
          <a:prstGeom prst="straightConnector1">
            <a:avLst/>
          </a:prstGeom>
          <a:noFill/>
          <a:ln cap="flat" cmpd="sng" w="38100">
            <a:solidFill>
              <a:srgbClr val="ABBDFF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0" y="0"/>
            <a:ext cx="2841000" cy="59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</a:rPr>
              <a:t>Reflection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0" y="506950"/>
            <a:ext cx="9144000" cy="46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 sz="2400">
                <a:solidFill>
                  <a:srgbClr val="FFFFFF"/>
                </a:solidFill>
              </a:rPr>
              <a:t>Reporter: So Laker, Have you done a similar kind of work in the past (earlier in the year or in a previous grade; in school or out of school)? </a:t>
            </a:r>
          </a:p>
          <a:p>
            <a:pPr lvl="0">
              <a:spcBef>
                <a:spcPts val="0"/>
              </a:spcBef>
              <a:buNone/>
            </a:pPr>
            <a:r>
              <a:rPr b="1" i="1" lang="en" sz="2400">
                <a:solidFill>
                  <a:srgbClr val="FFFFFF"/>
                </a:solidFill>
              </a:rPr>
              <a:t>Laker: I Have in school and out of school. My classes last Makerspace challenge was to make a game or model that includes fractions. At home I made attachments to a dragon I had from the last Makerspace challenge.</a:t>
            </a:r>
          </a:p>
          <a:p>
            <a:pPr lvl="0">
              <a:spcBef>
                <a:spcPts val="0"/>
              </a:spcBef>
              <a:buNone/>
            </a:pPr>
            <a:r>
              <a:rPr b="1" i="1" lang="en" sz="2400">
                <a:solidFill>
                  <a:srgbClr val="FFFFFF"/>
                </a:solidFill>
              </a:rPr>
              <a:t>R: Does this work tell a story?   </a:t>
            </a:r>
          </a:p>
          <a:p>
            <a:pPr lvl="0">
              <a:spcBef>
                <a:spcPts val="0"/>
              </a:spcBef>
              <a:buNone/>
            </a:pPr>
            <a:r>
              <a:rPr b="1" i="1" lang="en" sz="2400">
                <a:solidFill>
                  <a:srgbClr val="FFFFFF"/>
                </a:solidFill>
              </a:rPr>
              <a:t>L: Really, no this project doesn't really have a story to it.</a:t>
            </a:r>
          </a:p>
          <a:p>
            <a:pPr lvl="0">
              <a:spcBef>
                <a:spcPts val="0"/>
              </a:spcBef>
              <a:buNone/>
            </a:pPr>
            <a:r>
              <a:rPr b="1" i="1" lang="en" sz="2400">
                <a:solidFill>
                  <a:srgbClr val="FFFFFF"/>
                </a:solidFill>
              </a:rPr>
              <a:t>R:  How do you feel about this piece of work? What parts of it do you particularly like?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