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Black Ops One"/>
      <p:regular r:id="rId14"/>
    </p:embeddedFont>
    <p:embeddedFont>
      <p:font typeface="Proxima Nova"/>
      <p:regular r:id="rId15"/>
      <p:bold r:id="rId16"/>
      <p:italic r:id="rId17"/>
      <p:boldItalic r:id="rId18"/>
    </p:embeddedFont>
    <p:embeddedFont>
      <p:font typeface="Alfa Slab On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roximaNova-regular.fntdata"/><Relationship Id="rId14" Type="http://schemas.openxmlformats.org/officeDocument/2006/relationships/font" Target="fonts/BlackOpsOne-regular.fntdata"/><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slide" Target="slides/slide1.xml"/><Relationship Id="rId19" Type="http://schemas.openxmlformats.org/officeDocument/2006/relationships/font" Target="fonts/AlfaSlabOne-regular.fntdata"/><Relationship Id="rId6" Type="http://schemas.openxmlformats.org/officeDocument/2006/relationships/slide" Target="slides/slide2.xml"/><Relationship Id="rId18" Type="http://schemas.openxmlformats.org/officeDocument/2006/relationships/font" Target="fonts/ProximaNova-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595975"/>
            <a:ext cx="8520600" cy="19578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rIns="91425"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rIns="91425"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200" cy="15519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200" cy="1345499"/>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1.png"/><Relationship Id="rId5" Type="http://schemas.openxmlformats.org/officeDocument/2006/relationships/image" Target="../media/image0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png"/><Relationship Id="rId4"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google.com/search?q=check+symbol&amp;safe=active&amp;espv=2&amp;biw=1366&amp;bih=631&amp;source=lnms&amp;tbm=isch&amp;sa=X&amp;ved=0ahUKEwjD6IOTjfbMAhVG6mMKHU3mDWwQ_AUIBigB#safe=active&amp;tbm=isch&amp;q=check+symbol&amp;chips=q:tick+symbol,g_1:green&amp;imgrc=wWfPzp_lpRc1WM%3A" TargetMode="External"/><Relationship Id="rId4" Type="http://schemas.openxmlformats.org/officeDocument/2006/relationships/hyperlink" Target="https://www.google.com/search?q=x+symbol&amp;safe=active&amp;source=lnms&amp;tbm=isch&amp;sa=X&amp;ved=0ahUKEwjgh6jqlPbMAhVO2GMKHYtqD3IQ_AUIBygB&amp;biw=1366&amp;bih=631#imgrc=gX_PPtVjvYYnpM%3A" TargetMode="External"/><Relationship Id="rId5" Type="http://schemas.openxmlformats.org/officeDocument/2006/relationships/hyperlink" Target="http://www.flamingtext.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pic>
        <p:nvPicPr>
          <p:cNvPr id="56" name="Shape 56"/>
          <p:cNvPicPr preferRelativeResize="0"/>
          <p:nvPr/>
        </p:nvPicPr>
        <p:blipFill rotWithShape="1">
          <a:blip r:embed="rId3">
            <a:alphaModFix/>
          </a:blip>
          <a:srcRect b="21327" l="0" r="0" t="0"/>
          <a:stretch/>
        </p:blipFill>
        <p:spPr>
          <a:xfrm>
            <a:off x="139300" y="0"/>
            <a:ext cx="8503774" cy="1387000"/>
          </a:xfrm>
          <a:prstGeom prst="rect">
            <a:avLst/>
          </a:prstGeom>
          <a:noFill/>
          <a:ln>
            <a:noFill/>
          </a:ln>
        </p:spPr>
      </p:pic>
      <p:pic>
        <p:nvPicPr>
          <p:cNvPr id="57" name="Shape 57"/>
          <p:cNvPicPr preferRelativeResize="0"/>
          <p:nvPr/>
        </p:nvPicPr>
        <p:blipFill rotWithShape="1">
          <a:blip r:embed="rId4">
            <a:alphaModFix/>
          </a:blip>
          <a:srcRect b="18320" l="0" r="0" t="0"/>
          <a:stretch/>
        </p:blipFill>
        <p:spPr>
          <a:xfrm>
            <a:off x="0" y="2051852"/>
            <a:ext cx="9144000" cy="849324"/>
          </a:xfrm>
          <a:prstGeom prst="rect">
            <a:avLst/>
          </a:prstGeom>
          <a:noFill/>
          <a:ln>
            <a:noFill/>
          </a:ln>
        </p:spPr>
      </p:pic>
      <p:pic>
        <p:nvPicPr>
          <p:cNvPr id="58" name="Shape 58"/>
          <p:cNvPicPr preferRelativeResize="0"/>
          <p:nvPr/>
        </p:nvPicPr>
        <p:blipFill rotWithShape="1">
          <a:blip r:embed="rId5">
            <a:alphaModFix/>
          </a:blip>
          <a:srcRect b="24115" l="0" r="0" t="0"/>
          <a:stretch/>
        </p:blipFill>
        <p:spPr>
          <a:xfrm>
            <a:off x="0" y="3466000"/>
            <a:ext cx="9143999" cy="1272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Requirements</a:t>
            </a:r>
          </a:p>
        </p:txBody>
      </p:sp>
      <p:sp>
        <p:nvSpPr>
          <p:cNvPr id="64" name="Shape 64"/>
          <p:cNvSpPr txBox="1"/>
          <p:nvPr>
            <p:ph idx="1" type="body"/>
          </p:nvPr>
        </p:nvSpPr>
        <p:spPr>
          <a:xfrm>
            <a:off x="311700" y="1152475"/>
            <a:ext cx="8520600" cy="3416400"/>
          </a:xfrm>
          <a:prstGeom prst="rect">
            <a:avLst/>
          </a:prstGeom>
          <a:noFill/>
        </p:spPr>
        <p:txBody>
          <a:bodyPr anchorCtr="0" anchor="t" bIns="91425" lIns="91425" rIns="91425" tIns="91425">
            <a:noAutofit/>
          </a:bodyPr>
          <a:lstStyle/>
          <a:p>
            <a:pPr indent="-228600" lvl="0" marL="457200" rtl="0">
              <a:spcBef>
                <a:spcPts val="0"/>
              </a:spcBef>
              <a:buChar char="❏"/>
            </a:pPr>
            <a:r>
              <a:rPr lang="en"/>
              <a:t>2 parallel roads </a:t>
            </a:r>
          </a:p>
          <a:p>
            <a:pPr indent="-228600" lvl="0" marL="457200" rtl="0">
              <a:spcBef>
                <a:spcPts val="0"/>
              </a:spcBef>
              <a:buChar char="❏"/>
            </a:pPr>
            <a:r>
              <a:rPr lang="en"/>
              <a:t>1 perpendicular road </a:t>
            </a:r>
          </a:p>
          <a:p>
            <a:pPr indent="-228600" lvl="0" marL="457200" rtl="0">
              <a:spcBef>
                <a:spcPts val="0"/>
              </a:spcBef>
              <a:buChar char="❏"/>
            </a:pPr>
            <a:r>
              <a:rPr lang="en"/>
              <a:t>1 intersecting road </a:t>
            </a:r>
          </a:p>
          <a:p>
            <a:pPr indent="-228600" lvl="0" marL="457200" rtl="0">
              <a:spcBef>
                <a:spcPts val="0"/>
              </a:spcBef>
              <a:buChar char="❏"/>
            </a:pPr>
            <a:r>
              <a:rPr lang="en"/>
              <a:t>8 3D shaped buildings/structures </a:t>
            </a:r>
          </a:p>
          <a:p>
            <a:pPr indent="-228600" lvl="0" marL="457200" rtl="0">
              <a:spcBef>
                <a:spcPts val="0"/>
              </a:spcBef>
              <a:buChar char="❏"/>
            </a:pPr>
            <a:r>
              <a:rPr lang="en"/>
              <a:t>5 other things included </a:t>
            </a:r>
          </a:p>
          <a:p>
            <a:pPr indent="-228600" lvl="0" marL="457200" rtl="0">
              <a:spcBef>
                <a:spcPts val="0"/>
              </a:spcBef>
              <a:buChar char="❏"/>
            </a:pPr>
            <a:r>
              <a:rPr lang="en"/>
              <a:t>Town must be visually appealing- colorful </a:t>
            </a:r>
          </a:p>
          <a:p>
            <a:pPr indent="-228600" lvl="0" marL="457200">
              <a:spcBef>
                <a:spcPts val="0"/>
              </a:spcBef>
              <a:buChar char="❏"/>
            </a:pPr>
            <a:r>
              <a:rPr lang="en"/>
              <a:t>Town, buildings, and roads must be named </a:t>
            </a:r>
          </a:p>
        </p:txBody>
      </p:sp>
      <p:pic>
        <p:nvPicPr>
          <p:cNvPr id="65" name="Shape 65"/>
          <p:cNvPicPr preferRelativeResize="0"/>
          <p:nvPr/>
        </p:nvPicPr>
        <p:blipFill>
          <a:blip r:embed="rId3">
            <a:alphaModFix/>
          </a:blip>
          <a:stretch>
            <a:fillRect/>
          </a:stretch>
        </p:blipFill>
        <p:spPr>
          <a:xfrm>
            <a:off x="311698" y="2128074"/>
            <a:ext cx="421725" cy="485449"/>
          </a:xfrm>
          <a:prstGeom prst="rect">
            <a:avLst/>
          </a:prstGeom>
          <a:noFill/>
          <a:ln>
            <a:noFill/>
          </a:ln>
        </p:spPr>
      </p:pic>
      <p:pic>
        <p:nvPicPr>
          <p:cNvPr id="66" name="Shape 66"/>
          <p:cNvPicPr preferRelativeResize="0"/>
          <p:nvPr/>
        </p:nvPicPr>
        <p:blipFill>
          <a:blip r:embed="rId4">
            <a:alphaModFix/>
          </a:blip>
          <a:stretch>
            <a:fillRect/>
          </a:stretch>
        </p:blipFill>
        <p:spPr>
          <a:xfrm>
            <a:off x="311691" y="1772674"/>
            <a:ext cx="354850" cy="355400"/>
          </a:xfrm>
          <a:prstGeom prst="rect">
            <a:avLst/>
          </a:prstGeom>
          <a:noFill/>
          <a:ln>
            <a:noFill/>
          </a:ln>
        </p:spPr>
      </p:pic>
      <p:pic>
        <p:nvPicPr>
          <p:cNvPr id="67" name="Shape 67"/>
          <p:cNvPicPr preferRelativeResize="0"/>
          <p:nvPr/>
        </p:nvPicPr>
        <p:blipFill>
          <a:blip r:embed="rId3">
            <a:alphaModFix/>
          </a:blip>
          <a:stretch>
            <a:fillRect/>
          </a:stretch>
        </p:blipFill>
        <p:spPr>
          <a:xfrm>
            <a:off x="375848" y="2682899"/>
            <a:ext cx="421725" cy="485449"/>
          </a:xfrm>
          <a:prstGeom prst="rect">
            <a:avLst/>
          </a:prstGeom>
          <a:noFill/>
          <a:ln>
            <a:noFill/>
          </a:ln>
        </p:spPr>
      </p:pic>
      <p:pic>
        <p:nvPicPr>
          <p:cNvPr id="68" name="Shape 68"/>
          <p:cNvPicPr preferRelativeResize="0"/>
          <p:nvPr/>
        </p:nvPicPr>
        <p:blipFill>
          <a:blip r:embed="rId3">
            <a:alphaModFix/>
          </a:blip>
          <a:stretch>
            <a:fillRect/>
          </a:stretch>
        </p:blipFill>
        <p:spPr>
          <a:xfrm>
            <a:off x="311698" y="1152474"/>
            <a:ext cx="421725" cy="485449"/>
          </a:xfrm>
          <a:prstGeom prst="rect">
            <a:avLst/>
          </a:prstGeom>
          <a:noFill/>
          <a:ln>
            <a:noFill/>
          </a:ln>
        </p:spPr>
      </p:pic>
      <p:pic>
        <p:nvPicPr>
          <p:cNvPr id="69" name="Shape 69"/>
          <p:cNvPicPr preferRelativeResize="0"/>
          <p:nvPr/>
        </p:nvPicPr>
        <p:blipFill>
          <a:blip r:embed="rId3">
            <a:alphaModFix/>
          </a:blip>
          <a:stretch>
            <a:fillRect/>
          </a:stretch>
        </p:blipFill>
        <p:spPr>
          <a:xfrm>
            <a:off x="311698" y="1447699"/>
            <a:ext cx="421725" cy="485449"/>
          </a:xfrm>
          <a:prstGeom prst="rect">
            <a:avLst/>
          </a:prstGeom>
          <a:noFill/>
          <a:ln>
            <a:noFill/>
          </a:ln>
        </p:spPr>
      </p:pic>
      <p:pic>
        <p:nvPicPr>
          <p:cNvPr id="70" name="Shape 70"/>
          <p:cNvPicPr preferRelativeResize="0"/>
          <p:nvPr/>
        </p:nvPicPr>
        <p:blipFill>
          <a:blip r:embed="rId3">
            <a:alphaModFix/>
          </a:blip>
          <a:stretch>
            <a:fillRect/>
          </a:stretch>
        </p:blipFill>
        <p:spPr>
          <a:xfrm>
            <a:off x="278260" y="2988099"/>
            <a:ext cx="421725" cy="485449"/>
          </a:xfrm>
          <a:prstGeom prst="rect">
            <a:avLst/>
          </a:prstGeom>
          <a:noFill/>
          <a:ln>
            <a:noFill/>
          </a:ln>
        </p:spPr>
      </p:pic>
      <p:pic>
        <p:nvPicPr>
          <p:cNvPr id="71" name="Shape 71"/>
          <p:cNvPicPr preferRelativeResize="0"/>
          <p:nvPr/>
        </p:nvPicPr>
        <p:blipFill>
          <a:blip r:embed="rId3">
            <a:alphaModFix/>
          </a:blip>
          <a:stretch>
            <a:fillRect/>
          </a:stretch>
        </p:blipFill>
        <p:spPr>
          <a:xfrm>
            <a:off x="375848" y="2363124"/>
            <a:ext cx="421725" cy="485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77" name="Shape 7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78" name="Shape 78"/>
          <p:cNvPicPr preferRelativeResize="0"/>
          <p:nvPr/>
        </p:nvPicPr>
        <p:blipFill>
          <a:blip r:embed="rId3">
            <a:alphaModFix/>
          </a:blip>
          <a:stretch>
            <a:fillRect/>
          </a:stretch>
        </p:blipFill>
        <p:spPr>
          <a:xfrm>
            <a:off x="1143000" y="0"/>
            <a:ext cx="6857998" cy="5143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84" name="Shape 8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85" name="Shape 85"/>
          <p:cNvPicPr preferRelativeResize="0"/>
          <p:nvPr/>
        </p:nvPicPr>
        <p:blipFill>
          <a:blip r:embed="rId3">
            <a:alphaModFix/>
          </a:blip>
          <a:stretch>
            <a:fillRect/>
          </a:stretch>
        </p:blipFill>
        <p:spPr>
          <a:xfrm rot="-5400000">
            <a:off x="2015198" y="-1999610"/>
            <a:ext cx="5113599" cy="9142721"/>
          </a:xfrm>
          <a:prstGeom prst="rect">
            <a:avLst/>
          </a:prstGeom>
          <a:noFill/>
          <a:ln>
            <a:noFill/>
          </a:ln>
        </p:spPr>
      </p:pic>
      <p:sp>
        <p:nvSpPr>
          <p:cNvPr id="86" name="Shape 86"/>
          <p:cNvSpPr txBox="1"/>
          <p:nvPr/>
        </p:nvSpPr>
        <p:spPr>
          <a:xfrm>
            <a:off x="4993225" y="2924275"/>
            <a:ext cx="1027500" cy="3204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Angle Ave</a:t>
            </a:r>
          </a:p>
        </p:txBody>
      </p:sp>
      <p:sp>
        <p:nvSpPr>
          <p:cNvPr id="87" name="Shape 87"/>
          <p:cNvSpPr txBox="1"/>
          <p:nvPr/>
        </p:nvSpPr>
        <p:spPr>
          <a:xfrm>
            <a:off x="4241925" y="1272025"/>
            <a:ext cx="1618200" cy="7761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Pentaport</a:t>
            </a:r>
          </a:p>
        </p:txBody>
      </p:sp>
      <p:sp>
        <p:nvSpPr>
          <p:cNvPr id="88" name="Shape 88"/>
          <p:cNvSpPr txBox="1"/>
          <p:nvPr/>
        </p:nvSpPr>
        <p:spPr>
          <a:xfrm rot="-5400000">
            <a:off x="2775750" y="1346875"/>
            <a:ext cx="1618200" cy="6264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Pentapassway</a:t>
            </a:r>
          </a:p>
        </p:txBody>
      </p:sp>
      <p:sp>
        <p:nvSpPr>
          <p:cNvPr id="89" name="Shape 89"/>
          <p:cNvSpPr txBox="1"/>
          <p:nvPr/>
        </p:nvSpPr>
        <p:spPr>
          <a:xfrm>
            <a:off x="1918725" y="1548825"/>
            <a:ext cx="1306200" cy="3204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Parallel road </a:t>
            </a:r>
          </a:p>
        </p:txBody>
      </p:sp>
      <p:sp>
        <p:nvSpPr>
          <p:cNvPr id="90" name="Shape 90"/>
          <p:cNvSpPr txBox="1"/>
          <p:nvPr/>
        </p:nvSpPr>
        <p:spPr>
          <a:xfrm>
            <a:off x="1735925" y="2984200"/>
            <a:ext cx="1306200" cy="320400"/>
          </a:xfrm>
          <a:prstGeom prst="rect">
            <a:avLst/>
          </a:prstGeom>
          <a:noFill/>
          <a:ln>
            <a:noFill/>
          </a:ln>
        </p:spPr>
        <p:txBody>
          <a:bodyPr anchorCtr="0" anchor="t" bIns="91425" lIns="91425" rIns="91425" tIns="91425">
            <a:noAutofit/>
          </a:bodyPr>
          <a:lstStyle/>
          <a:p>
            <a:pPr lvl="0" rtl="0">
              <a:spcBef>
                <a:spcPts val="0"/>
              </a:spcBef>
              <a:buNone/>
            </a:pPr>
            <a:r>
              <a:rPr lang="en">
                <a:highlight>
                  <a:srgbClr val="9900FF"/>
                </a:highlight>
              </a:rPr>
              <a:t>Parallel road </a:t>
            </a:r>
          </a:p>
        </p:txBody>
      </p:sp>
      <p:sp>
        <p:nvSpPr>
          <p:cNvPr id="91" name="Shape 91"/>
          <p:cNvSpPr txBox="1"/>
          <p:nvPr/>
        </p:nvSpPr>
        <p:spPr>
          <a:xfrm>
            <a:off x="4143675" y="2554375"/>
            <a:ext cx="1814700" cy="3699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Perpendicular Road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97" name="Shape 9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98" name="Shape 98"/>
          <p:cNvPicPr preferRelativeResize="0"/>
          <p:nvPr/>
        </p:nvPicPr>
        <p:blipFill>
          <a:blip r:embed="rId3">
            <a:alphaModFix/>
          </a:blip>
          <a:stretch>
            <a:fillRect/>
          </a:stretch>
        </p:blipFill>
        <p:spPr>
          <a:xfrm>
            <a:off x="0" y="0"/>
            <a:ext cx="9144001" cy="5143498"/>
          </a:xfrm>
          <a:prstGeom prst="rect">
            <a:avLst/>
          </a:prstGeom>
          <a:noFill/>
          <a:ln>
            <a:noFill/>
          </a:ln>
        </p:spPr>
      </p:pic>
      <p:sp>
        <p:nvSpPr>
          <p:cNvPr id="99" name="Shape 99"/>
          <p:cNvSpPr txBox="1"/>
          <p:nvPr/>
        </p:nvSpPr>
        <p:spPr>
          <a:xfrm rot="447791">
            <a:off x="3351972" y="2327927"/>
            <a:ext cx="2635325" cy="880748"/>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Septa Sushi</a:t>
            </a:r>
          </a:p>
        </p:txBody>
      </p:sp>
      <p:sp>
        <p:nvSpPr>
          <p:cNvPr id="100" name="Shape 100"/>
          <p:cNvSpPr txBox="1"/>
          <p:nvPr/>
        </p:nvSpPr>
        <p:spPr>
          <a:xfrm>
            <a:off x="5131975" y="1999600"/>
            <a:ext cx="774300" cy="6843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Triget</a:t>
            </a:r>
          </a:p>
        </p:txBody>
      </p:sp>
      <p:sp>
        <p:nvSpPr>
          <p:cNvPr id="101" name="Shape 101"/>
          <p:cNvSpPr txBox="1"/>
          <p:nvPr/>
        </p:nvSpPr>
        <p:spPr>
          <a:xfrm>
            <a:off x="6819500" y="2683900"/>
            <a:ext cx="1479600" cy="6843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Tetra Hut Pizzas</a:t>
            </a:r>
          </a:p>
          <a:p>
            <a:pPr lvl="0">
              <a:spcBef>
                <a:spcPts val="0"/>
              </a:spcBef>
              <a:buNone/>
            </a:pPr>
            <a:r>
              <a:t/>
            </a:r>
            <a:endParaRPr>
              <a:highlight>
                <a:srgbClr val="9900FF"/>
              </a:highlight>
            </a:endParaRPr>
          </a:p>
        </p:txBody>
      </p:sp>
      <p:sp>
        <p:nvSpPr>
          <p:cNvPr id="102" name="Shape 102"/>
          <p:cNvSpPr txBox="1"/>
          <p:nvPr/>
        </p:nvSpPr>
        <p:spPr>
          <a:xfrm>
            <a:off x="1040150" y="2229600"/>
            <a:ext cx="1479600" cy="6843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Septa Cinema</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08" name="Shape 10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09" name="Shape 109"/>
          <p:cNvPicPr preferRelativeResize="0"/>
          <p:nvPr/>
        </p:nvPicPr>
        <p:blipFill>
          <a:blip r:embed="rId3">
            <a:alphaModFix/>
          </a:blip>
          <a:stretch>
            <a:fillRect/>
          </a:stretch>
        </p:blipFill>
        <p:spPr>
          <a:xfrm>
            <a:off x="2643187" y="0"/>
            <a:ext cx="3857626" cy="5143501"/>
          </a:xfrm>
          <a:prstGeom prst="rect">
            <a:avLst/>
          </a:prstGeom>
          <a:noFill/>
          <a:ln>
            <a:noFill/>
          </a:ln>
        </p:spPr>
      </p:pic>
      <p:sp>
        <p:nvSpPr>
          <p:cNvPr id="110" name="Shape 110"/>
          <p:cNvSpPr txBox="1"/>
          <p:nvPr/>
        </p:nvSpPr>
        <p:spPr>
          <a:xfrm>
            <a:off x="3983950" y="2427250"/>
            <a:ext cx="1887600" cy="6726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Tetra Tower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16" name="Shape 11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17" name="Shape 117"/>
          <p:cNvPicPr preferRelativeResize="0"/>
          <p:nvPr/>
        </p:nvPicPr>
        <p:blipFill>
          <a:blip r:embed="rId3">
            <a:alphaModFix/>
          </a:blip>
          <a:stretch>
            <a:fillRect/>
          </a:stretch>
        </p:blipFill>
        <p:spPr>
          <a:xfrm>
            <a:off x="1143000" y="0"/>
            <a:ext cx="6857998" cy="5143498"/>
          </a:xfrm>
          <a:prstGeom prst="rect">
            <a:avLst/>
          </a:prstGeom>
          <a:noFill/>
          <a:ln>
            <a:noFill/>
          </a:ln>
        </p:spPr>
      </p:pic>
      <p:sp>
        <p:nvSpPr>
          <p:cNvPr id="118" name="Shape 118"/>
          <p:cNvSpPr txBox="1"/>
          <p:nvPr/>
        </p:nvSpPr>
        <p:spPr>
          <a:xfrm>
            <a:off x="5998800" y="2080525"/>
            <a:ext cx="2080500" cy="7650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Quad Mart</a:t>
            </a:r>
          </a:p>
        </p:txBody>
      </p:sp>
      <p:sp>
        <p:nvSpPr>
          <p:cNvPr id="119" name="Shape 119"/>
          <p:cNvSpPr txBox="1"/>
          <p:nvPr/>
        </p:nvSpPr>
        <p:spPr>
          <a:xfrm>
            <a:off x="3975875" y="1825700"/>
            <a:ext cx="1433700" cy="3174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Geometry Hotel</a:t>
            </a:r>
          </a:p>
        </p:txBody>
      </p:sp>
      <p:sp>
        <p:nvSpPr>
          <p:cNvPr id="120" name="Shape 120"/>
          <p:cNvSpPr txBox="1"/>
          <p:nvPr/>
        </p:nvSpPr>
        <p:spPr>
          <a:xfrm>
            <a:off x="1049400" y="2601325"/>
            <a:ext cx="2080500" cy="904500"/>
          </a:xfrm>
          <a:prstGeom prst="rect">
            <a:avLst/>
          </a:prstGeom>
          <a:noFill/>
          <a:ln>
            <a:noFill/>
          </a:ln>
        </p:spPr>
        <p:txBody>
          <a:bodyPr anchorCtr="0" anchor="t" bIns="91425" lIns="91425" rIns="91425" tIns="91425">
            <a:noAutofit/>
          </a:bodyPr>
          <a:lstStyle/>
          <a:p>
            <a:pPr lvl="0">
              <a:spcBef>
                <a:spcPts val="0"/>
              </a:spcBef>
              <a:buNone/>
            </a:pPr>
            <a:r>
              <a:rPr lang="en">
                <a:highlight>
                  <a:srgbClr val="9900FF"/>
                </a:highlight>
              </a:rPr>
              <a:t>Pentaway Sandwiches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0"/>
            <a:ext cx="8520600" cy="572700"/>
          </a:xfrm>
          <a:prstGeom prst="rect">
            <a:avLst/>
          </a:prstGeom>
        </p:spPr>
        <p:txBody>
          <a:bodyPr anchorCtr="0" anchor="t" bIns="91425" lIns="91425" rIns="91425" tIns="91425">
            <a:noAutofit/>
          </a:bodyPr>
          <a:lstStyle/>
          <a:p>
            <a:pPr lvl="0">
              <a:spcBef>
                <a:spcPts val="0"/>
              </a:spcBef>
              <a:buNone/>
            </a:pPr>
            <a:r>
              <a:rPr lang="en"/>
              <a:t>Self Reflection</a:t>
            </a:r>
          </a:p>
        </p:txBody>
      </p:sp>
      <p:sp>
        <p:nvSpPr>
          <p:cNvPr id="126" name="Shape 12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900">
                <a:latin typeface="Black Ops One"/>
                <a:ea typeface="Black Ops One"/>
                <a:cs typeface="Black Ops One"/>
                <a:sym typeface="Black Ops One"/>
              </a:rPr>
              <a:t>(In what ways do you think you need to improve?) I think I would have improved by adding an Intersecting road. </a:t>
            </a:r>
            <a:r>
              <a:rPr lang="en" sz="1100">
                <a:solidFill>
                  <a:srgbClr val="000000"/>
                </a:solidFill>
                <a:latin typeface="Black Ops One"/>
                <a:ea typeface="Black Ops One"/>
                <a:cs typeface="Black Ops One"/>
                <a:sym typeface="Black Ops One"/>
              </a:rPr>
              <a:t> (</a:t>
            </a:r>
            <a:r>
              <a:rPr lang="en" sz="900">
                <a:latin typeface="Black Ops One"/>
                <a:ea typeface="Black Ops One"/>
                <a:cs typeface="Black Ops One"/>
                <a:sym typeface="Black Ops One"/>
              </a:rPr>
              <a:t>How much did you know about the subject before we started?) I knew a little bit about this because I did another makerspace challenge before this one.</a:t>
            </a:r>
          </a:p>
        </p:txBody>
      </p:sp>
      <p:sp>
        <p:nvSpPr>
          <p:cNvPr id="127" name="Shape 127"/>
          <p:cNvSpPr txBox="1"/>
          <p:nvPr/>
        </p:nvSpPr>
        <p:spPr>
          <a:xfrm>
            <a:off x="1005600" y="970900"/>
            <a:ext cx="1999500" cy="288900"/>
          </a:xfrm>
          <a:prstGeom prst="rect">
            <a:avLst/>
          </a:prstGeom>
          <a:noFill/>
          <a:ln>
            <a:noFill/>
          </a:ln>
        </p:spPr>
        <p:txBody>
          <a:bodyPr anchorCtr="0" anchor="t" bIns="91425" lIns="91425" rIns="91425" tIns="91425">
            <a:noAutofit/>
          </a:bodyPr>
          <a:lstStyle/>
          <a:p>
            <a:pPr lvl="0">
              <a:spcBef>
                <a:spcPts val="0"/>
              </a:spcBef>
              <a:buNone/>
            </a:pPr>
            <a:r>
              <a:rPr lang="en">
                <a:solidFill>
                  <a:schemeClr val="accent3"/>
                </a:solidFill>
                <a:latin typeface="Alfa Slab One"/>
                <a:ea typeface="Alfa Slab One"/>
                <a:cs typeface="Alfa Slab One"/>
                <a:sym typeface="Alfa Slab One"/>
              </a:rPr>
              <a:t>Backward Looking</a:t>
            </a:r>
          </a:p>
        </p:txBody>
      </p:sp>
      <p:sp>
        <p:nvSpPr>
          <p:cNvPr id="128" name="Shape 128"/>
          <p:cNvSpPr txBox="1"/>
          <p:nvPr/>
        </p:nvSpPr>
        <p:spPr>
          <a:xfrm>
            <a:off x="311700" y="1658000"/>
            <a:ext cx="1780500" cy="288900"/>
          </a:xfrm>
          <a:prstGeom prst="rect">
            <a:avLst/>
          </a:prstGeom>
          <a:noFill/>
          <a:ln>
            <a:noFill/>
          </a:ln>
        </p:spPr>
        <p:txBody>
          <a:bodyPr anchorCtr="0" anchor="t" bIns="91425" lIns="91425" rIns="91425" tIns="91425">
            <a:noAutofit/>
          </a:bodyPr>
          <a:lstStyle/>
          <a:p>
            <a:pPr lvl="0">
              <a:spcBef>
                <a:spcPts val="0"/>
              </a:spcBef>
              <a:buNone/>
            </a:pPr>
            <a:r>
              <a:rPr lang="en">
                <a:solidFill>
                  <a:schemeClr val="accent3"/>
                </a:solidFill>
                <a:latin typeface="Alfa Slab One"/>
                <a:ea typeface="Alfa Slab One"/>
                <a:cs typeface="Alfa Slab One"/>
                <a:sym typeface="Alfa Slab One"/>
              </a:rPr>
              <a:t>Inward Looking</a:t>
            </a:r>
          </a:p>
          <a:p>
            <a:pPr lvl="0" rtl="0">
              <a:lnSpc>
                <a:spcPct val="115000"/>
              </a:lnSpc>
              <a:spcBef>
                <a:spcPts val="0"/>
              </a:spcBef>
              <a:buNone/>
            </a:pPr>
            <a:r>
              <a:rPr lang="en" sz="900">
                <a:solidFill>
                  <a:schemeClr val="dk2"/>
                </a:solidFill>
                <a:latin typeface="Black Ops One"/>
                <a:ea typeface="Black Ops One"/>
                <a:cs typeface="Black Ops One"/>
                <a:sym typeface="Black Ops One"/>
              </a:rPr>
              <a:t>(What did/do you find frustrating about it?) I found it a little frustrating because we needed more time and if we had more time we would’ve finished all of the requirements. (Have you changed any ideas you used to have on this subject?) I changed my idea instead of a train track I made a bridge.</a:t>
            </a:r>
          </a:p>
        </p:txBody>
      </p:sp>
      <p:sp>
        <p:nvSpPr>
          <p:cNvPr id="129" name="Shape 129"/>
          <p:cNvSpPr txBox="1"/>
          <p:nvPr/>
        </p:nvSpPr>
        <p:spPr>
          <a:xfrm>
            <a:off x="3455975" y="1658000"/>
            <a:ext cx="2057400" cy="288900"/>
          </a:xfrm>
          <a:prstGeom prst="rect">
            <a:avLst/>
          </a:prstGeom>
          <a:noFill/>
          <a:ln>
            <a:noFill/>
          </a:ln>
        </p:spPr>
        <p:txBody>
          <a:bodyPr anchorCtr="0" anchor="t" bIns="91425" lIns="91425" rIns="91425" tIns="91425">
            <a:noAutofit/>
          </a:bodyPr>
          <a:lstStyle/>
          <a:p>
            <a:pPr lvl="0">
              <a:spcBef>
                <a:spcPts val="0"/>
              </a:spcBef>
              <a:buNone/>
            </a:pPr>
            <a:r>
              <a:rPr lang="en">
                <a:solidFill>
                  <a:schemeClr val="accent3"/>
                </a:solidFill>
                <a:latin typeface="Alfa Slab One"/>
                <a:ea typeface="Alfa Slab One"/>
                <a:cs typeface="Alfa Slab One"/>
                <a:sym typeface="Alfa Slab One"/>
              </a:rPr>
              <a:t>Outward Looking</a:t>
            </a:r>
          </a:p>
        </p:txBody>
      </p:sp>
      <p:sp>
        <p:nvSpPr>
          <p:cNvPr id="130" name="Shape 130"/>
          <p:cNvSpPr txBox="1"/>
          <p:nvPr/>
        </p:nvSpPr>
        <p:spPr>
          <a:xfrm>
            <a:off x="3363425" y="1946900"/>
            <a:ext cx="2404200" cy="18231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900">
                <a:solidFill>
                  <a:schemeClr val="dk2"/>
                </a:solidFill>
                <a:latin typeface="Black Ops One"/>
                <a:ea typeface="Black Ops One"/>
                <a:cs typeface="Black Ops One"/>
                <a:sym typeface="Black Ops One"/>
              </a:rPr>
              <a:t>(</a:t>
            </a:r>
            <a:r>
              <a:rPr lang="en" sz="900">
                <a:solidFill>
                  <a:schemeClr val="dk2"/>
                </a:solidFill>
                <a:latin typeface="Black Ops One"/>
                <a:ea typeface="Black Ops One"/>
                <a:cs typeface="Black Ops One"/>
                <a:sym typeface="Black Ops One"/>
              </a:rPr>
              <a:t>What grade would you give it? Why?) I would give it a 3 because there was a thing I didn’t do. </a:t>
            </a:r>
            <a:r>
              <a:rPr lang="en" sz="1100"/>
              <a:t> (</a:t>
            </a:r>
            <a:r>
              <a:rPr lang="en" sz="900">
                <a:solidFill>
                  <a:schemeClr val="dk2"/>
                </a:solidFill>
                <a:latin typeface="Black Ops One"/>
                <a:ea typeface="Black Ops One"/>
                <a:cs typeface="Black Ops One"/>
                <a:sym typeface="Black Ops One"/>
              </a:rPr>
              <a:t>What one thing do you particularly want people to notice when they look at your work?) I want to let them know on how hard I made that bridge.</a:t>
            </a:r>
          </a:p>
        </p:txBody>
      </p:sp>
      <p:sp>
        <p:nvSpPr>
          <p:cNvPr id="131" name="Shape 131"/>
          <p:cNvSpPr txBox="1"/>
          <p:nvPr/>
        </p:nvSpPr>
        <p:spPr>
          <a:xfrm>
            <a:off x="5871650" y="1738925"/>
            <a:ext cx="2091900" cy="353100"/>
          </a:xfrm>
          <a:prstGeom prst="rect">
            <a:avLst/>
          </a:prstGeom>
          <a:noFill/>
          <a:ln>
            <a:noFill/>
          </a:ln>
        </p:spPr>
        <p:txBody>
          <a:bodyPr anchorCtr="0" anchor="t" bIns="91425" lIns="91425" rIns="91425" tIns="91425">
            <a:noAutofit/>
          </a:bodyPr>
          <a:lstStyle/>
          <a:p>
            <a:pPr lvl="0">
              <a:spcBef>
                <a:spcPts val="0"/>
              </a:spcBef>
              <a:buNone/>
            </a:pPr>
            <a:r>
              <a:rPr lang="en">
                <a:solidFill>
                  <a:schemeClr val="accent3"/>
                </a:solidFill>
                <a:latin typeface="Black Ops One"/>
                <a:ea typeface="Black Ops One"/>
                <a:cs typeface="Black Ops One"/>
                <a:sym typeface="Black Ops One"/>
              </a:rPr>
              <a:t>Forward Looking</a:t>
            </a:r>
          </a:p>
        </p:txBody>
      </p:sp>
      <p:sp>
        <p:nvSpPr>
          <p:cNvPr id="132" name="Shape 132"/>
          <p:cNvSpPr txBox="1"/>
          <p:nvPr/>
        </p:nvSpPr>
        <p:spPr>
          <a:xfrm>
            <a:off x="5767625" y="2022725"/>
            <a:ext cx="3063000" cy="26931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900">
                <a:solidFill>
                  <a:schemeClr val="dk2"/>
                </a:solidFill>
                <a:latin typeface="Black Ops One"/>
                <a:ea typeface="Black Ops One"/>
                <a:cs typeface="Black Ops One"/>
                <a:sym typeface="Black Ops One"/>
              </a:rPr>
              <a:t>(</a:t>
            </a:r>
            <a:r>
              <a:rPr lang="en" sz="900">
                <a:solidFill>
                  <a:schemeClr val="dk2"/>
                </a:solidFill>
                <a:latin typeface="Black Ops One"/>
                <a:ea typeface="Black Ops One"/>
                <a:cs typeface="Black Ops One"/>
                <a:sym typeface="Black Ops One"/>
              </a:rPr>
              <a:t>What would you change if you had a chance to do this piece over again?) I would add an intersecting road because I forgot to add an intersecting road. </a:t>
            </a:r>
            <a:r>
              <a:rPr lang="en" sz="1100"/>
              <a:t> (</a:t>
            </a:r>
            <a:r>
              <a:rPr lang="en" sz="900">
                <a:solidFill>
                  <a:schemeClr val="dk2"/>
                </a:solidFill>
                <a:latin typeface="Black Ops One"/>
                <a:ea typeface="Black Ops One"/>
                <a:cs typeface="Black Ops One"/>
                <a:sym typeface="Black Ops One"/>
              </a:rPr>
              <a:t>What work would you show to help people  understand those things?) I would label more detail on the things I do.</a:t>
            </a:r>
          </a:p>
          <a:p>
            <a:pPr lvl="0" rtl="0">
              <a:lnSpc>
                <a:spcPct val="115000"/>
              </a:lnSpc>
              <a:spcBef>
                <a:spcPts val="0"/>
              </a:spcBef>
              <a:buNone/>
            </a:pPr>
            <a:r>
              <a:t/>
            </a:r>
            <a:endParaRPr sz="900">
              <a:solidFill>
                <a:schemeClr val="dk2"/>
              </a:solidFill>
              <a:latin typeface="Black Ops One"/>
              <a:ea typeface="Black Ops One"/>
              <a:cs typeface="Black Ops One"/>
              <a:sym typeface="Black Ops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Credits</a:t>
            </a:r>
          </a:p>
        </p:txBody>
      </p:sp>
      <p:sp>
        <p:nvSpPr>
          <p:cNvPr id="138" name="Shape 13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Green Check</a:t>
            </a:r>
            <a:r>
              <a:rPr lang="en"/>
              <a:t> </a:t>
            </a:r>
          </a:p>
          <a:p>
            <a:pPr lvl="0">
              <a:spcBef>
                <a:spcPts val="0"/>
              </a:spcBef>
              <a:buNone/>
            </a:pPr>
            <a:r>
              <a:rPr lang="en" u="sng">
                <a:solidFill>
                  <a:schemeClr val="hlink"/>
                </a:solidFill>
                <a:hlinkClick r:id="rId4"/>
              </a:rPr>
              <a:t>X Check</a:t>
            </a:r>
            <a:r>
              <a:rPr lang="en"/>
              <a:t> </a:t>
            </a:r>
          </a:p>
          <a:p>
            <a:pPr lvl="0">
              <a:spcBef>
                <a:spcPts val="0"/>
              </a:spcBef>
              <a:buNone/>
            </a:pPr>
            <a:r>
              <a:rPr lang="en" u="sng">
                <a:solidFill>
                  <a:schemeClr val="hlink"/>
                </a:solidFill>
                <a:hlinkClick r:id="rId5"/>
              </a:rPr>
              <a:t>Title Font</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