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Raleway"/>
      <p:regular r:id="rId14"/>
      <p:bold r:id="rId15"/>
      <p:italic r:id="rId16"/>
      <p:boldItalic r:id="rId17"/>
    </p:embeddedFont>
    <p:embeddedFont>
      <p:font typeface="Source Sans Pro"/>
      <p:regular r:id="rId18"/>
      <p:bold r:id="rId19"/>
      <p:italic r:id="rId20"/>
      <p:boldItalic r:id="rId2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SourceSansPro-italic.fntdata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21" Type="http://schemas.openxmlformats.org/officeDocument/2006/relationships/font" Target="fonts/SourceSansPro-boldItalic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aleway-bold.fntdata"/><Relationship Id="rId14" Type="http://schemas.openxmlformats.org/officeDocument/2006/relationships/font" Target="fonts/Raleway-regular.fntdata"/><Relationship Id="rId17" Type="http://schemas.openxmlformats.org/officeDocument/2006/relationships/font" Target="fonts/Raleway-boldItalic.fntdata"/><Relationship Id="rId16" Type="http://schemas.openxmlformats.org/officeDocument/2006/relationships/font" Target="fonts/Raleway-italic.fntdata"/><Relationship Id="rId5" Type="http://schemas.openxmlformats.org/officeDocument/2006/relationships/slide" Target="slides/slide1.xml"/><Relationship Id="rId19" Type="http://schemas.openxmlformats.org/officeDocument/2006/relationships/font" Target="fonts/SourceSansPro-bold.fntdata"/><Relationship Id="rId6" Type="http://schemas.openxmlformats.org/officeDocument/2006/relationships/slide" Target="slides/slide2.xml"/><Relationship Id="rId18" Type="http://schemas.openxmlformats.org/officeDocument/2006/relationships/font" Target="fonts/SourceSansPr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Shape 10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Shape 12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Shape 15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Shape 15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Shape 1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 rot="-2893043">
            <a:off x="1583834" y="-1087877"/>
            <a:ext cx="1723531" cy="6569004"/>
          </a:xfrm>
          <a:prstGeom prst="triangle">
            <a:avLst>
              <a:gd fmla="val 50000" name="adj"/>
            </a:avLst>
          </a:prstGeom>
          <a:solidFill>
            <a:srgbClr val="0E0F7F">
              <a:alpha val="55000"/>
            </a:srgbClr>
          </a:solidFill>
          <a:ln cap="flat" cmpd="sng" w="9525">
            <a:solidFill>
              <a:srgbClr val="0E0F7F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idx="1" type="subTitle"/>
          </p:nvPr>
        </p:nvSpPr>
        <p:spPr>
          <a:xfrm>
            <a:off x="485875" y="1738075"/>
            <a:ext cx="8183700" cy="8610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400"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  <p:sp>
        <p:nvSpPr>
          <p:cNvPr id="14" name="Shape 14"/>
          <p:cNvSpPr/>
          <p:nvPr/>
        </p:nvSpPr>
        <p:spPr>
          <a:xfrm>
            <a:off x="3870025" y="0"/>
            <a:ext cx="1851300" cy="5028000"/>
          </a:xfrm>
          <a:prstGeom prst="triangle">
            <a:avLst>
              <a:gd fmla="val 50000" name="adj"/>
            </a:avLst>
          </a:prstGeom>
          <a:solidFill>
            <a:srgbClr val="44DBA6">
              <a:alpha val="58080"/>
            </a:srgbClr>
          </a:solidFill>
          <a:ln cap="flat" cmpd="sng" w="9525">
            <a:solidFill>
              <a:srgbClr val="44DBA6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22175" y="2638250"/>
            <a:ext cx="9089800" cy="2483075"/>
          </a:xfrm>
          <a:custGeom>
            <a:pathLst>
              <a:path extrusionOk="0" h="99323" w="363592">
                <a:moveTo>
                  <a:pt x="443" y="1331"/>
                </a:moveTo>
                <a:lnTo>
                  <a:pt x="443" y="98880"/>
                </a:lnTo>
                <a:lnTo>
                  <a:pt x="363592" y="99323"/>
                </a:lnTo>
                <a:lnTo>
                  <a:pt x="363592" y="0"/>
                </a:lnTo>
                <a:lnTo>
                  <a:pt x="363149" y="98880"/>
                </a:lnTo>
                <a:lnTo>
                  <a:pt x="0" y="99323"/>
                </a:lnTo>
                <a:close/>
              </a:path>
            </a:pathLst>
          </a:custGeom>
          <a:solidFill>
            <a:srgbClr val="FF0000"/>
          </a:solidFill>
          <a:ln cap="flat" cmpd="sng" w="76200">
            <a:solidFill>
              <a:srgbClr val="FF0000"/>
            </a:solidFill>
            <a:prstDash val="solid"/>
            <a:round/>
            <a:headEnd len="lg" w="lg" type="none"/>
            <a:tailEnd len="lg" w="lg" type="none"/>
          </a:ln>
        </p:spPr>
      </p:sp>
      <p:sp>
        <p:nvSpPr>
          <p:cNvPr id="16" name="Shape 16"/>
          <p:cNvSpPr/>
          <p:nvPr/>
        </p:nvSpPr>
        <p:spPr>
          <a:xfrm rot="2849339">
            <a:off x="6288936" y="-760290"/>
            <a:ext cx="1851325" cy="6172081"/>
          </a:xfrm>
          <a:prstGeom prst="triangle">
            <a:avLst>
              <a:gd fmla="val 50000" name="adj"/>
            </a:avLst>
          </a:prstGeom>
          <a:solidFill>
            <a:srgbClr val="A0168B">
              <a:alpha val="55000"/>
            </a:srgbClr>
          </a:solidFill>
          <a:ln cap="flat" cmpd="sng" w="9525">
            <a:solidFill>
              <a:srgbClr val="A0168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7" name="Shape 17"/>
          <p:cNvSpPr/>
          <p:nvPr/>
        </p:nvSpPr>
        <p:spPr>
          <a:xfrm>
            <a:off x="1808134" y="4143162"/>
            <a:ext cx="6089010" cy="1000328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0" i="0">
                <a:ln cap="flat" cmpd="sng" w="28575">
                  <a:solidFill>
                    <a:srgbClr val="CC0000"/>
                  </a:solidFill>
                  <a:prstDash val="dot"/>
                  <a:round/>
                  <a:headEnd len="med" w="med" type="none"/>
                  <a:tailEnd len="med" w="med" type="none"/>
                </a:ln>
                <a:solidFill>
                  <a:srgbClr val="FF9900"/>
                </a:solidFill>
                <a:latin typeface="Wallpoet"/>
              </a:rPr>
              <a:t>GeoCity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3" name="Shape 53"/>
          <p:cNvSpPr txBox="1"/>
          <p:nvPr>
            <p:ph type="title"/>
          </p:nvPr>
        </p:nvSpPr>
        <p:spPr>
          <a:xfrm>
            <a:off x="311700" y="743000"/>
            <a:ext cx="8520600" cy="2006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 algn="ctr">
              <a:spcBef>
                <a:spcPts val="0"/>
              </a:spcBef>
              <a:buSzPct val="100000"/>
              <a:buFont typeface="Source Sans Pro"/>
              <a:defRPr sz="12000"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" type="body"/>
          </p:nvPr>
        </p:nvSpPr>
        <p:spPr>
          <a:xfrm>
            <a:off x="311700" y="2845181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80700" y="2651100"/>
            <a:ext cx="8982600" cy="24117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485875" y="1714500"/>
            <a:ext cx="8183700" cy="78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3600"/>
            </a:lvl1pPr>
            <a:lvl2pPr lvl="1">
              <a:spcBef>
                <a:spcPts val="0"/>
              </a:spcBef>
              <a:buSzPct val="100000"/>
              <a:defRPr sz="3600"/>
            </a:lvl2pPr>
            <a:lvl3pPr lvl="2">
              <a:spcBef>
                <a:spcPts val="0"/>
              </a:spcBef>
              <a:buSzPct val="100000"/>
              <a:defRPr sz="3600"/>
            </a:lvl3pPr>
            <a:lvl4pPr lvl="3">
              <a:spcBef>
                <a:spcPts val="0"/>
              </a:spcBef>
              <a:buSzPct val="100000"/>
              <a:defRPr sz="3600"/>
            </a:lvl4pPr>
            <a:lvl5pPr lvl="4">
              <a:spcBef>
                <a:spcPts val="0"/>
              </a:spcBef>
              <a:buSzPct val="100000"/>
              <a:defRPr sz="3600"/>
            </a:lvl5pPr>
            <a:lvl6pPr lvl="5">
              <a:spcBef>
                <a:spcPts val="0"/>
              </a:spcBef>
              <a:buSzPct val="100000"/>
              <a:defRPr sz="3600"/>
            </a:lvl6pPr>
            <a:lvl7pPr lvl="6">
              <a:spcBef>
                <a:spcPts val="0"/>
              </a:spcBef>
              <a:buSzPct val="100000"/>
              <a:defRPr sz="3600"/>
            </a:lvl7pPr>
            <a:lvl8pPr lvl="7">
              <a:spcBef>
                <a:spcPts val="0"/>
              </a:spcBef>
              <a:buSzPct val="100000"/>
              <a:defRPr sz="3600"/>
            </a:lvl8pPr>
            <a:lvl9pPr lvl="8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21" name="Shape 21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4" name="Shape 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9" name="Shape 2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accen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 txBox="1"/>
          <p:nvPr>
            <p:ph type="title"/>
          </p:nvPr>
        </p:nvSpPr>
        <p:spPr>
          <a:xfrm>
            <a:off x="490250" y="526350"/>
            <a:ext cx="56040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/>
        </p:nvSpPr>
        <p:spPr>
          <a:xfrm>
            <a:off x="4636800" y="80700"/>
            <a:ext cx="4426500" cy="49821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3" name="Shape 43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4" name="Shape 44"/>
          <p:cNvSpPr txBox="1"/>
          <p:nvPr>
            <p:ph type="title"/>
          </p:nvPr>
        </p:nvSpPr>
        <p:spPr>
          <a:xfrm>
            <a:off x="265500" y="1181700"/>
            <a:ext cx="4045200" cy="153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3800"/>
            </a:lvl1pPr>
            <a:lvl2pPr lvl="1" algn="ctr">
              <a:spcBef>
                <a:spcPts val="0"/>
              </a:spcBef>
              <a:buSzPct val="100000"/>
              <a:defRPr sz="3800"/>
            </a:lvl2pPr>
            <a:lvl3pPr lvl="2" algn="ctr">
              <a:spcBef>
                <a:spcPts val="0"/>
              </a:spcBef>
              <a:buSzPct val="100000"/>
              <a:defRPr sz="3800"/>
            </a:lvl3pPr>
            <a:lvl4pPr lvl="3" algn="ctr">
              <a:spcBef>
                <a:spcPts val="0"/>
              </a:spcBef>
              <a:buSzPct val="100000"/>
              <a:defRPr sz="3800"/>
            </a:lvl4pPr>
            <a:lvl5pPr lvl="4" algn="ctr">
              <a:spcBef>
                <a:spcPts val="0"/>
              </a:spcBef>
              <a:buSzPct val="100000"/>
              <a:defRPr sz="3800"/>
            </a:lvl5pPr>
            <a:lvl6pPr lvl="5" algn="ctr">
              <a:spcBef>
                <a:spcPts val="0"/>
              </a:spcBef>
              <a:buSzPct val="100000"/>
              <a:defRPr sz="3800"/>
            </a:lvl6pPr>
            <a:lvl7pPr lvl="6" algn="ctr">
              <a:spcBef>
                <a:spcPts val="0"/>
              </a:spcBef>
              <a:buSzPct val="100000"/>
              <a:defRPr sz="3800"/>
            </a:lvl7pPr>
            <a:lvl8pPr lvl="7" algn="ctr">
              <a:spcBef>
                <a:spcPts val="0"/>
              </a:spcBef>
              <a:buSzPct val="100000"/>
              <a:defRPr sz="3800"/>
            </a:lvl8pPr>
            <a:lvl9pPr lvl="8" algn="ctr">
              <a:spcBef>
                <a:spcPts val="0"/>
              </a:spcBef>
              <a:buSzPct val="100000"/>
              <a:defRPr sz="3800"/>
            </a:lvl9pPr>
          </a:lstStyle>
          <a:p/>
        </p:txBody>
      </p:sp>
      <p:sp>
        <p:nvSpPr>
          <p:cNvPr id="45" name="Shape 45"/>
          <p:cNvSpPr txBox="1"/>
          <p:nvPr>
            <p:ph idx="1" type="subTitle"/>
          </p:nvPr>
        </p:nvSpPr>
        <p:spPr>
          <a:xfrm>
            <a:off x="265500" y="27690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6" name="Shape 46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6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buClr>
                <a:schemeClr val="dk2"/>
              </a:buClr>
              <a:buSzPct val="100000"/>
              <a:buFont typeface="Raleway"/>
              <a:buNone/>
              <a:defRPr b="1" sz="300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SzPct val="100000"/>
              <a:buFont typeface="Source Sans Pro"/>
              <a:defRPr sz="18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lt2"/>
              </a:buClr>
              <a:buFont typeface="Source Sans Pro"/>
              <a:defRPr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7999" y="4688758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lt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5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6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3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0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4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idx="4294967295" type="ctrTitle"/>
          </p:nvPr>
        </p:nvSpPr>
        <p:spPr>
          <a:xfrm>
            <a:off x="0" y="2576075"/>
            <a:ext cx="8183700" cy="1473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F0000"/>
                </a:solidFill>
              </a:rPr>
              <a:t>G</a:t>
            </a:r>
            <a:r>
              <a:rPr lang="en">
                <a:solidFill>
                  <a:srgbClr val="44DBA6"/>
                </a:solidFill>
              </a:rPr>
              <a:t>e</a:t>
            </a:r>
            <a:r>
              <a:rPr lang="en">
                <a:solidFill>
                  <a:srgbClr val="FFFF00"/>
                </a:solidFill>
              </a:rPr>
              <a:t>o</a:t>
            </a:r>
            <a:r>
              <a:rPr lang="en">
                <a:solidFill>
                  <a:srgbClr val="EA9999"/>
                </a:solidFill>
              </a:rPr>
              <a:t>c</a:t>
            </a:r>
            <a:r>
              <a:rPr lang="en">
                <a:solidFill>
                  <a:srgbClr val="674EA7"/>
                </a:solidFill>
              </a:rPr>
              <a:t>i</a:t>
            </a:r>
            <a:r>
              <a:rPr lang="en">
                <a:solidFill>
                  <a:srgbClr val="D5A6BD"/>
                </a:solidFill>
              </a:rPr>
              <a:t>t</a:t>
            </a:r>
            <a:r>
              <a:rPr lang="en">
                <a:solidFill>
                  <a:srgbClr val="FF00FF"/>
                </a:solidFill>
              </a:rPr>
              <a:t>y</a:t>
            </a:r>
            <a:r>
              <a:rPr lang="en"/>
              <a:t> </a:t>
            </a:r>
            <a:r>
              <a:rPr lang="en">
                <a:solidFill>
                  <a:srgbClr val="00FF00"/>
                </a:solidFill>
              </a:rPr>
              <a:t>Se</a:t>
            </a:r>
            <a:r>
              <a:rPr lang="en">
                <a:solidFill>
                  <a:srgbClr val="F1C232"/>
                </a:solidFill>
              </a:rPr>
              <a:t>lf</a:t>
            </a:r>
            <a:r>
              <a:rPr lang="en"/>
              <a:t> </a:t>
            </a:r>
            <a:r>
              <a:rPr lang="en">
                <a:solidFill>
                  <a:srgbClr val="0000FF"/>
                </a:solidFill>
              </a:rPr>
              <a:t>Re</a:t>
            </a:r>
            <a:r>
              <a:rPr lang="en">
                <a:solidFill>
                  <a:srgbClr val="CC0000"/>
                </a:solidFill>
              </a:rPr>
              <a:t>f</a:t>
            </a:r>
            <a:r>
              <a:rPr lang="en">
                <a:solidFill>
                  <a:srgbClr val="0000FF"/>
                </a:solidFill>
              </a:rPr>
              <a:t>l</a:t>
            </a:r>
            <a:r>
              <a:rPr lang="en">
                <a:solidFill>
                  <a:srgbClr val="999999"/>
                </a:solidFill>
              </a:rPr>
              <a:t>e</a:t>
            </a:r>
            <a:r>
              <a:rPr lang="en">
                <a:solidFill>
                  <a:srgbClr val="00FFFF"/>
                </a:solidFill>
              </a:rPr>
              <a:t>c</a:t>
            </a:r>
            <a:r>
              <a:rPr lang="en">
                <a:solidFill>
                  <a:srgbClr val="999999"/>
                </a:solidFill>
              </a:rPr>
              <a:t>ti</a:t>
            </a:r>
            <a:r>
              <a:rPr lang="en">
                <a:solidFill>
                  <a:srgbClr val="FF9900"/>
                </a:solidFill>
              </a:rPr>
              <a:t>on</a:t>
            </a:r>
          </a:p>
        </p:txBody>
      </p:sp>
      <p:sp>
        <p:nvSpPr>
          <p:cNvPr id="63" name="Shape 63"/>
          <p:cNvSpPr txBox="1"/>
          <p:nvPr>
            <p:ph idx="1" type="subTitle"/>
          </p:nvPr>
        </p:nvSpPr>
        <p:spPr>
          <a:xfrm>
            <a:off x="80900" y="3136650"/>
            <a:ext cx="8183700" cy="861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000000"/>
                </a:solidFill>
              </a:rPr>
              <a:t>By Elias John Caniglia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/>
          <p:nvPr>
            <p:ph type="title"/>
          </p:nvPr>
        </p:nvSpPr>
        <p:spPr>
          <a:xfrm>
            <a:off x="0" y="0"/>
            <a:ext cx="2854800" cy="635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Requirements</a:t>
            </a:r>
          </a:p>
        </p:txBody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0" y="785975"/>
            <a:ext cx="9144000" cy="2057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har char="❏"/>
            </a:pPr>
            <a:r>
              <a:rPr lang="en"/>
              <a:t>2 parallel roads	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har char="❏"/>
            </a:pPr>
            <a:r>
              <a:rPr lang="en"/>
              <a:t>1 perpendicular road	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har char="❏"/>
            </a:pPr>
            <a:r>
              <a:rPr lang="en"/>
              <a:t>1 intersecting road		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har char="❏"/>
            </a:pPr>
            <a:r>
              <a:rPr lang="en"/>
              <a:t>8 3-D shaped buildings/structures	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har char="❏"/>
            </a:pPr>
            <a:r>
              <a:rPr lang="en"/>
              <a:t>5 other things included		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har char="❏"/>
            </a:pPr>
            <a:r>
              <a:rPr lang="en"/>
              <a:t>Town must be visually appealing		</a:t>
            </a:r>
          </a:p>
          <a:p>
            <a:pPr indent="-228600" lvl="0" marL="457200" rtl="0">
              <a:lnSpc>
                <a:spcPct val="100000"/>
              </a:lnSpc>
              <a:spcBef>
                <a:spcPts val="0"/>
              </a:spcBef>
              <a:buChar char="❏"/>
            </a:pPr>
            <a:r>
              <a:rPr lang="en"/>
              <a:t>Town must be named 		</a:t>
            </a:r>
          </a:p>
          <a:p>
            <a:pPr lvl="0" rtl="0">
              <a:lnSpc>
                <a:spcPct val="100000"/>
              </a:lnSpc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70" name="Shape 70"/>
          <p:cNvGrpSpPr/>
          <p:nvPr/>
        </p:nvGrpSpPr>
        <p:grpSpPr>
          <a:xfrm>
            <a:off x="127137" y="2543181"/>
            <a:ext cx="208049" cy="184831"/>
            <a:chOff x="6438050" y="4507900"/>
            <a:chExt cx="300650" cy="138700"/>
          </a:xfrm>
        </p:grpSpPr>
        <p:cxnSp>
          <p:nvCxnSpPr>
            <p:cNvPr id="71" name="Shape 71"/>
            <p:cNvCxnSpPr/>
            <p:nvPr/>
          </p:nvCxnSpPr>
          <p:spPr>
            <a:xfrm>
              <a:off x="6438050" y="4611800"/>
              <a:ext cx="104100" cy="34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72" name="Shape 72"/>
            <p:cNvCxnSpPr/>
            <p:nvPr/>
          </p:nvCxnSpPr>
          <p:spPr>
            <a:xfrm flipH="1" rot="10800000">
              <a:off x="6530500" y="4507900"/>
              <a:ext cx="208200" cy="138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73" name="Shape 73"/>
          <p:cNvGrpSpPr/>
          <p:nvPr/>
        </p:nvGrpSpPr>
        <p:grpSpPr>
          <a:xfrm>
            <a:off x="104020" y="1447265"/>
            <a:ext cx="208049" cy="184831"/>
            <a:chOff x="6438050" y="4507900"/>
            <a:chExt cx="300650" cy="138700"/>
          </a:xfrm>
        </p:grpSpPr>
        <p:cxnSp>
          <p:nvCxnSpPr>
            <p:cNvPr id="74" name="Shape 74"/>
            <p:cNvCxnSpPr/>
            <p:nvPr/>
          </p:nvCxnSpPr>
          <p:spPr>
            <a:xfrm>
              <a:off x="6438050" y="4611800"/>
              <a:ext cx="104100" cy="34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75" name="Shape 75"/>
            <p:cNvCxnSpPr/>
            <p:nvPr/>
          </p:nvCxnSpPr>
          <p:spPr>
            <a:xfrm flipH="1" rot="10800000">
              <a:off x="6530500" y="4507900"/>
              <a:ext cx="208200" cy="138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76" name="Shape 76"/>
          <p:cNvGrpSpPr/>
          <p:nvPr/>
        </p:nvGrpSpPr>
        <p:grpSpPr>
          <a:xfrm>
            <a:off x="131403" y="1725148"/>
            <a:ext cx="208049" cy="184831"/>
            <a:chOff x="6438050" y="4507900"/>
            <a:chExt cx="300650" cy="138700"/>
          </a:xfrm>
        </p:grpSpPr>
        <p:cxnSp>
          <p:nvCxnSpPr>
            <p:cNvPr id="77" name="Shape 77"/>
            <p:cNvCxnSpPr/>
            <p:nvPr/>
          </p:nvCxnSpPr>
          <p:spPr>
            <a:xfrm>
              <a:off x="6438050" y="4611800"/>
              <a:ext cx="104100" cy="34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78" name="Shape 78"/>
            <p:cNvCxnSpPr/>
            <p:nvPr/>
          </p:nvCxnSpPr>
          <p:spPr>
            <a:xfrm flipH="1" rot="10800000">
              <a:off x="6530500" y="4507900"/>
              <a:ext cx="208200" cy="138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79" name="Shape 79"/>
          <p:cNvGrpSpPr/>
          <p:nvPr/>
        </p:nvGrpSpPr>
        <p:grpSpPr>
          <a:xfrm>
            <a:off x="104020" y="1975565"/>
            <a:ext cx="208049" cy="184831"/>
            <a:chOff x="6438050" y="4507900"/>
            <a:chExt cx="300650" cy="138700"/>
          </a:xfrm>
        </p:grpSpPr>
        <p:cxnSp>
          <p:nvCxnSpPr>
            <p:cNvPr id="80" name="Shape 80"/>
            <p:cNvCxnSpPr/>
            <p:nvPr/>
          </p:nvCxnSpPr>
          <p:spPr>
            <a:xfrm>
              <a:off x="6438050" y="4611800"/>
              <a:ext cx="104100" cy="34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81" name="Shape 81"/>
            <p:cNvCxnSpPr/>
            <p:nvPr/>
          </p:nvCxnSpPr>
          <p:spPr>
            <a:xfrm flipH="1" rot="10800000">
              <a:off x="6530500" y="4507900"/>
              <a:ext cx="208200" cy="138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82" name="Shape 82"/>
          <p:cNvGrpSpPr/>
          <p:nvPr/>
        </p:nvGrpSpPr>
        <p:grpSpPr>
          <a:xfrm>
            <a:off x="115579" y="2297473"/>
            <a:ext cx="208049" cy="184831"/>
            <a:chOff x="6438050" y="4507900"/>
            <a:chExt cx="300650" cy="138700"/>
          </a:xfrm>
        </p:grpSpPr>
        <p:cxnSp>
          <p:nvCxnSpPr>
            <p:cNvPr id="83" name="Shape 83"/>
            <p:cNvCxnSpPr/>
            <p:nvPr/>
          </p:nvCxnSpPr>
          <p:spPr>
            <a:xfrm>
              <a:off x="6438050" y="4611800"/>
              <a:ext cx="104100" cy="34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84" name="Shape 84"/>
            <p:cNvCxnSpPr/>
            <p:nvPr/>
          </p:nvCxnSpPr>
          <p:spPr>
            <a:xfrm flipH="1" rot="10800000">
              <a:off x="6530500" y="4507900"/>
              <a:ext cx="208200" cy="138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85" name="Shape 85"/>
          <p:cNvGrpSpPr/>
          <p:nvPr/>
        </p:nvGrpSpPr>
        <p:grpSpPr>
          <a:xfrm>
            <a:off x="104020" y="925948"/>
            <a:ext cx="208049" cy="184831"/>
            <a:chOff x="6438050" y="4507900"/>
            <a:chExt cx="300650" cy="138700"/>
          </a:xfrm>
        </p:grpSpPr>
        <p:cxnSp>
          <p:nvCxnSpPr>
            <p:cNvPr id="86" name="Shape 86"/>
            <p:cNvCxnSpPr/>
            <p:nvPr/>
          </p:nvCxnSpPr>
          <p:spPr>
            <a:xfrm>
              <a:off x="6438050" y="4611800"/>
              <a:ext cx="104100" cy="34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87" name="Shape 87"/>
            <p:cNvCxnSpPr/>
            <p:nvPr/>
          </p:nvCxnSpPr>
          <p:spPr>
            <a:xfrm flipH="1" rot="10800000">
              <a:off x="6530500" y="4507900"/>
              <a:ext cx="208200" cy="138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  <p:grpSp>
        <p:nvGrpSpPr>
          <p:cNvPr id="88" name="Shape 88"/>
          <p:cNvGrpSpPr/>
          <p:nvPr/>
        </p:nvGrpSpPr>
        <p:grpSpPr>
          <a:xfrm>
            <a:off x="104020" y="1192115"/>
            <a:ext cx="208049" cy="184831"/>
            <a:chOff x="6438050" y="4507900"/>
            <a:chExt cx="300650" cy="138700"/>
          </a:xfrm>
        </p:grpSpPr>
        <p:cxnSp>
          <p:nvCxnSpPr>
            <p:cNvPr id="89" name="Shape 89"/>
            <p:cNvCxnSpPr/>
            <p:nvPr/>
          </p:nvCxnSpPr>
          <p:spPr>
            <a:xfrm>
              <a:off x="6438050" y="4611800"/>
              <a:ext cx="104100" cy="348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  <p:cxnSp>
          <p:nvCxnSpPr>
            <p:cNvPr id="90" name="Shape 90"/>
            <p:cNvCxnSpPr/>
            <p:nvPr/>
          </p:nvCxnSpPr>
          <p:spPr>
            <a:xfrm flipH="1" rot="10800000">
              <a:off x="6530500" y="4507900"/>
              <a:ext cx="208200" cy="138600"/>
            </a:xfrm>
            <a:prstGeom prst="straightConnector1">
              <a:avLst/>
            </a:prstGeom>
            <a:noFill/>
            <a:ln cap="flat" cmpd="sng" w="9525">
              <a:solidFill>
                <a:schemeClr val="dk2"/>
              </a:solidFill>
              <a:prstDash val="solid"/>
              <a:round/>
              <a:headEnd len="lg" w="lg" type="none"/>
              <a:tailEnd len="lg" w="lg" type="none"/>
            </a:ln>
          </p:spPr>
        </p:cxn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3428" r="0" t="0"/>
          <a:stretch/>
        </p:blipFill>
        <p:spPr>
          <a:xfrm>
            <a:off x="2970500" y="-26100"/>
            <a:ext cx="6185047" cy="51435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6" name="Shape 96"/>
          <p:cNvCxnSpPr/>
          <p:nvPr/>
        </p:nvCxnSpPr>
        <p:spPr>
          <a:xfrm>
            <a:off x="4253500" y="2103625"/>
            <a:ext cx="2947500" cy="208200"/>
          </a:xfrm>
          <a:prstGeom prst="straightConnector1">
            <a:avLst/>
          </a:prstGeom>
          <a:noFill/>
          <a:ln cap="flat" cmpd="sng" w="38100">
            <a:solidFill>
              <a:srgbClr val="FFFF00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97" name="Shape 97"/>
          <p:cNvSpPr/>
          <p:nvPr/>
        </p:nvSpPr>
        <p:spPr>
          <a:xfrm>
            <a:off x="5178175" y="2057400"/>
            <a:ext cx="855300" cy="4509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Parallel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roads</a:t>
            </a:r>
          </a:p>
        </p:txBody>
      </p:sp>
      <p:cxnSp>
        <p:nvCxnSpPr>
          <p:cNvPr id="98" name="Shape 98"/>
          <p:cNvCxnSpPr/>
          <p:nvPr/>
        </p:nvCxnSpPr>
        <p:spPr>
          <a:xfrm flipH="1">
            <a:off x="4184200" y="2947400"/>
            <a:ext cx="288900" cy="1041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triangle"/>
            <a:tailEnd len="lg" w="lg" type="triangle"/>
          </a:ln>
        </p:spPr>
      </p:cxnSp>
      <p:sp>
        <p:nvSpPr>
          <p:cNvPr id="99" name="Shape 99"/>
          <p:cNvSpPr/>
          <p:nvPr/>
        </p:nvSpPr>
        <p:spPr>
          <a:xfrm>
            <a:off x="4022325" y="3120775"/>
            <a:ext cx="1132800" cy="381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Intersecting roads</a:t>
            </a:r>
          </a:p>
        </p:txBody>
      </p:sp>
      <p:sp>
        <p:nvSpPr>
          <p:cNvPr id="100" name="Shape 100"/>
          <p:cNvSpPr/>
          <p:nvPr/>
        </p:nvSpPr>
        <p:spPr>
          <a:xfrm>
            <a:off x="6310900" y="2797150"/>
            <a:ext cx="1398600" cy="462300"/>
          </a:xfrm>
          <a:prstGeom prst="roundRect">
            <a:avLst>
              <a:gd fmla="val 16667" name="adj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Perpendicular road</a:t>
            </a:r>
          </a:p>
        </p:txBody>
      </p:sp>
      <p:sp>
        <p:nvSpPr>
          <p:cNvPr id="101" name="Shape 101"/>
          <p:cNvSpPr/>
          <p:nvPr/>
        </p:nvSpPr>
        <p:spPr>
          <a:xfrm>
            <a:off x="3152350" y="1710650"/>
            <a:ext cx="3025200" cy="20922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02" name="Shape 102"/>
          <p:cNvSpPr/>
          <p:nvPr/>
        </p:nvSpPr>
        <p:spPr>
          <a:xfrm>
            <a:off x="1886175" y="2311675"/>
            <a:ext cx="1132800" cy="577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Tri-roads</a:t>
            </a:r>
          </a:p>
        </p:txBody>
      </p:sp>
      <p:sp>
        <p:nvSpPr>
          <p:cNvPr id="103" name="Shape 103"/>
          <p:cNvSpPr/>
          <p:nvPr/>
        </p:nvSpPr>
        <p:spPr>
          <a:xfrm>
            <a:off x="7371700" y="4720550"/>
            <a:ext cx="1213500" cy="404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Septa park</a:t>
            </a:r>
          </a:p>
        </p:txBody>
      </p:sp>
      <p:cxnSp>
        <p:nvCxnSpPr>
          <p:cNvPr id="104" name="Shape 104"/>
          <p:cNvCxnSpPr>
            <a:stCxn id="103" idx="1"/>
          </p:cNvCxnSpPr>
          <p:nvPr/>
        </p:nvCxnSpPr>
        <p:spPr>
          <a:xfrm rot="10800000">
            <a:off x="6322300" y="4438550"/>
            <a:ext cx="1049400" cy="484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5" name="Shape 105"/>
          <p:cNvCxnSpPr>
            <a:stCxn id="103" idx="0"/>
          </p:cNvCxnSpPr>
          <p:nvPr/>
        </p:nvCxnSpPr>
        <p:spPr>
          <a:xfrm flipH="1" rot="10800000">
            <a:off x="7978450" y="4311350"/>
            <a:ext cx="170400" cy="40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06" name="Shape 106"/>
          <p:cNvCxnSpPr>
            <a:stCxn id="103" idx="0"/>
          </p:cNvCxnSpPr>
          <p:nvPr/>
        </p:nvCxnSpPr>
        <p:spPr>
          <a:xfrm flipH="1" rot="10800000">
            <a:off x="7978450" y="2889650"/>
            <a:ext cx="204900" cy="1830900"/>
          </a:xfrm>
          <a:prstGeom prst="straightConnector1">
            <a:avLst/>
          </a:prstGeom>
          <a:noFill/>
          <a:ln cap="flat" cmpd="sng" w="9525">
            <a:solidFill>
              <a:srgbClr val="FF0000"/>
            </a:solidFill>
            <a:prstDash val="solid"/>
            <a:round/>
            <a:headEnd len="lg" w="lg" type="none"/>
            <a:tailEnd len="lg" w="lg" type="triangle"/>
          </a:ln>
        </p:spPr>
      </p:cxn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Shape 111"/>
          <p:cNvPicPr preferRelativeResize="0"/>
          <p:nvPr/>
        </p:nvPicPr>
        <p:blipFill rotWithShape="1">
          <a:blip r:embed="rId3">
            <a:alphaModFix/>
          </a:blip>
          <a:srcRect b="11752" l="0" r="0" t="3148"/>
          <a:stretch/>
        </p:blipFill>
        <p:spPr>
          <a:xfrm>
            <a:off x="2286000" y="-4699"/>
            <a:ext cx="6857998" cy="514349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2" name="Shape 112"/>
          <p:cNvCxnSpPr/>
          <p:nvPr/>
        </p:nvCxnSpPr>
        <p:spPr>
          <a:xfrm>
            <a:off x="5917925" y="1717500"/>
            <a:ext cx="1606500" cy="439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triangle"/>
            <a:tailEnd len="lg" w="lg" type="triangle"/>
          </a:ln>
        </p:spPr>
      </p:cxnSp>
      <p:cxnSp>
        <p:nvCxnSpPr>
          <p:cNvPr id="113" name="Shape 113"/>
          <p:cNvCxnSpPr/>
          <p:nvPr/>
        </p:nvCxnSpPr>
        <p:spPr>
          <a:xfrm rot="10800000">
            <a:off x="6565250" y="1317525"/>
            <a:ext cx="92400" cy="647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4" name="Shape 114"/>
          <p:cNvCxnSpPr/>
          <p:nvPr/>
        </p:nvCxnSpPr>
        <p:spPr>
          <a:xfrm flipH="1">
            <a:off x="5952525" y="1964925"/>
            <a:ext cx="739800" cy="92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cxnSp>
        <p:nvCxnSpPr>
          <p:cNvPr id="115" name="Shape 115"/>
          <p:cNvCxnSpPr/>
          <p:nvPr/>
        </p:nvCxnSpPr>
        <p:spPr>
          <a:xfrm rot="10800000">
            <a:off x="4484775" y="1502650"/>
            <a:ext cx="2196000" cy="4854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none"/>
            <a:tailEnd len="lg" w="lg" type="triangle"/>
          </a:ln>
        </p:spPr>
      </p:cxnSp>
      <p:sp>
        <p:nvSpPr>
          <p:cNvPr id="116" name="Shape 116"/>
          <p:cNvSpPr/>
          <p:nvPr/>
        </p:nvSpPr>
        <p:spPr>
          <a:xfrm>
            <a:off x="6257325" y="1791550"/>
            <a:ext cx="1024500" cy="2658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Buildings</a:t>
            </a:r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3">
            <a:alphaModFix/>
          </a:blip>
          <a:srcRect b="63048" l="52819" r="32241" t="14116"/>
          <a:stretch/>
        </p:blipFill>
        <p:spPr>
          <a:xfrm>
            <a:off x="-8" y="2522700"/>
            <a:ext cx="2286002" cy="26208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8" name="Shape 118"/>
          <p:cNvCxnSpPr/>
          <p:nvPr/>
        </p:nvCxnSpPr>
        <p:spPr>
          <a:xfrm rot="10800000">
            <a:off x="1433450" y="1717425"/>
            <a:ext cx="1941600" cy="8601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lg" w="lg" type="triangle"/>
            <a:tailEnd len="lg" w="lg" type="none"/>
          </a:ln>
        </p:spPr>
      </p:cxnSp>
      <p:sp>
        <p:nvSpPr>
          <p:cNvPr id="119" name="Shape 119"/>
          <p:cNvSpPr txBox="1"/>
          <p:nvPr/>
        </p:nvSpPr>
        <p:spPr>
          <a:xfrm>
            <a:off x="309500" y="1502650"/>
            <a:ext cx="1317600" cy="2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Parkour guy</a:t>
            </a:r>
          </a:p>
        </p:txBody>
      </p:sp>
      <p:sp>
        <p:nvSpPr>
          <p:cNvPr id="120" name="Shape 120"/>
          <p:cNvSpPr/>
          <p:nvPr/>
        </p:nvSpPr>
        <p:spPr>
          <a:xfrm>
            <a:off x="7986875" y="3086100"/>
            <a:ext cx="1098000" cy="43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Hepta restaurant</a:t>
            </a:r>
          </a:p>
        </p:txBody>
      </p:sp>
      <p:sp>
        <p:nvSpPr>
          <p:cNvPr id="121" name="Shape 121"/>
          <p:cNvSpPr/>
          <p:nvPr/>
        </p:nvSpPr>
        <p:spPr>
          <a:xfrm>
            <a:off x="5548050" y="2750900"/>
            <a:ext cx="739800" cy="4392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Cell tower</a:t>
            </a:r>
          </a:p>
        </p:txBody>
      </p:sp>
      <p:sp>
        <p:nvSpPr>
          <p:cNvPr id="122" name="Shape 122"/>
          <p:cNvSpPr/>
          <p:nvPr/>
        </p:nvSpPr>
        <p:spPr>
          <a:xfrm>
            <a:off x="4947000" y="69350"/>
            <a:ext cx="1606500" cy="5895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Parking garage (cylinder)</a:t>
            </a:r>
          </a:p>
        </p:txBody>
      </p:sp>
      <p:sp>
        <p:nvSpPr>
          <p:cNvPr id="123" name="Shape 123"/>
          <p:cNvSpPr/>
          <p:nvPr/>
        </p:nvSpPr>
        <p:spPr>
          <a:xfrm>
            <a:off x="6345575" y="2288575"/>
            <a:ext cx="1306200" cy="86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Rectangular prism with a triangular  prism on top</a:t>
            </a:r>
          </a:p>
        </p:txBody>
      </p:sp>
      <p:sp>
        <p:nvSpPr>
          <p:cNvPr id="124" name="Shape 124"/>
          <p:cNvSpPr/>
          <p:nvPr/>
        </p:nvSpPr>
        <p:spPr>
          <a:xfrm>
            <a:off x="1433450" y="2475925"/>
            <a:ext cx="843900" cy="48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pyramid</a:t>
            </a:r>
          </a:p>
        </p:txBody>
      </p:sp>
      <p:sp>
        <p:nvSpPr>
          <p:cNvPr id="125" name="Shape 125"/>
          <p:cNvSpPr/>
          <p:nvPr/>
        </p:nvSpPr>
        <p:spPr>
          <a:xfrm>
            <a:off x="1306100" y="4653400"/>
            <a:ext cx="1164900" cy="48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Triangular prism</a:t>
            </a:r>
          </a:p>
        </p:txBody>
      </p:sp>
      <p:sp>
        <p:nvSpPr>
          <p:cNvPr id="126" name="Shape 126"/>
          <p:cNvSpPr/>
          <p:nvPr/>
        </p:nvSpPr>
        <p:spPr>
          <a:xfrm>
            <a:off x="2415700" y="1444800"/>
            <a:ext cx="959400" cy="48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cylinders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1" name="Shape 131"/>
          <p:cNvPicPr preferRelativeResize="0"/>
          <p:nvPr/>
        </p:nvPicPr>
        <p:blipFill rotWithShape="1">
          <a:blip r:embed="rId3">
            <a:alphaModFix/>
          </a:blip>
          <a:srcRect b="11886" l="0" r="0" t="0"/>
          <a:stretch/>
        </p:blipFill>
        <p:spPr>
          <a:xfrm>
            <a:off x="2288575" y="0"/>
            <a:ext cx="685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Shape 132"/>
          <p:cNvSpPr/>
          <p:nvPr/>
        </p:nvSpPr>
        <p:spPr>
          <a:xfrm>
            <a:off x="2970100" y="603175"/>
            <a:ext cx="2196000" cy="48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Hendeca campground</a:t>
            </a:r>
          </a:p>
        </p:txBody>
      </p:sp>
      <p:sp>
        <p:nvSpPr>
          <p:cNvPr id="133" name="Shape 133"/>
          <p:cNvSpPr/>
          <p:nvPr/>
        </p:nvSpPr>
        <p:spPr>
          <a:xfrm>
            <a:off x="3848950" y="2288575"/>
            <a:ext cx="786000" cy="462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bonfire</a:t>
            </a:r>
          </a:p>
        </p:txBody>
      </p:sp>
      <p:sp>
        <p:nvSpPr>
          <p:cNvPr id="134" name="Shape 134"/>
          <p:cNvSpPr/>
          <p:nvPr/>
        </p:nvSpPr>
        <p:spPr>
          <a:xfrm>
            <a:off x="3929850" y="4283525"/>
            <a:ext cx="1164900" cy="48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Triangular prism (tent)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Shape 1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Shape 140"/>
          <p:cNvSpPr/>
          <p:nvPr/>
        </p:nvSpPr>
        <p:spPr>
          <a:xfrm>
            <a:off x="6461150" y="1514150"/>
            <a:ext cx="890100" cy="624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Tri-store (cube)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5999" y="-6850"/>
            <a:ext cx="6857998" cy="51434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Shape 146"/>
          <p:cNvPicPr preferRelativeResize="0"/>
          <p:nvPr/>
        </p:nvPicPr>
        <p:blipFill rotWithShape="1">
          <a:blip r:embed="rId3">
            <a:alphaModFix/>
          </a:blip>
          <a:srcRect b="0" l="13995" r="62577" t="60092"/>
          <a:stretch/>
        </p:blipFill>
        <p:spPr>
          <a:xfrm>
            <a:off x="0" y="2222825"/>
            <a:ext cx="2286002" cy="2920677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Shape 147"/>
          <p:cNvSpPr/>
          <p:nvPr/>
        </p:nvSpPr>
        <p:spPr>
          <a:xfrm>
            <a:off x="23125" y="1722225"/>
            <a:ext cx="2286000" cy="497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Scooter guy</a:t>
            </a:r>
          </a:p>
        </p:txBody>
      </p:sp>
      <p:sp>
        <p:nvSpPr>
          <p:cNvPr id="148" name="Shape 148"/>
          <p:cNvSpPr/>
          <p:nvPr/>
        </p:nvSpPr>
        <p:spPr>
          <a:xfrm>
            <a:off x="2857075" y="1169550"/>
            <a:ext cx="2286000" cy="497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Tri-force (pyramid and triangular prism)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Shape 1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0" y="0"/>
            <a:ext cx="6857998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/>
          <p:nvPr/>
        </p:nvSpPr>
        <p:spPr>
          <a:xfrm>
            <a:off x="2924275" y="1467925"/>
            <a:ext cx="1306200" cy="860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Rectangular prism with a triangular  prism on top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311700" y="0"/>
            <a:ext cx="8520600" cy="623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Self-Reflection</a:t>
            </a:r>
          </a:p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0" y="855325"/>
            <a:ext cx="9144000" cy="42882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Backward-Looking</a:t>
            </a: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</a:pP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Have you done a similar kind of work in the past (earlier in the year or in a previous grade; in school or out of school)?	Yes, I have. We did our fraction makerspace challenge and I was in third-grade.</a:t>
            </a:r>
          </a:p>
          <a:p>
            <a:pPr indent="-29845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</a:pP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How much did you know about the subject before we started? A lot because Mrs.Devora taught us a bunch of geometry to get us ready for this Makerspace Challenge.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Inward-Looking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7272"/>
              <a:buFont typeface="Arial"/>
            </a:pP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did you learn about yourself as you worked on this piece? That I can remember a lot of math things and it’s really pretty easy to do a bunch of math things.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7272"/>
              <a:buFont typeface="Arial"/>
            </a:pP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Did you meet your standards?  Yes, I did, I have: </a:t>
            </a:r>
            <a:r>
              <a:rPr lang="en" sz="1100"/>
              <a:t>2 parallel roads, 1 perpendicular road, 1 intersecting road,  8 3-D shaped buildings/structures, 5 other things included, Town must be visually appealing, Town must be named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Outward-Looking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7272"/>
              <a:buFont typeface="Arial"/>
            </a:pP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Did you do your work the way other people did theirs? No, I did not because all of our cities are unique in different ways. 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7272"/>
              <a:buFont typeface="Arial"/>
            </a:pP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What grade would you give it? Why?	I would give my city a 9 out of 10 because there wasn't much building and we kind of got of hand with the clear tape.                                    </a:t>
            </a:r>
          </a:p>
          <a:p>
            <a:pPr lvl="0" rtl="0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 u="sng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Forward-Looking</a:t>
            </a:r>
          </a:p>
          <a:p>
            <a:pPr indent="-317500" lvl="0" marL="45720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7272"/>
              <a:buFont typeface="Arial"/>
            </a:pP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One thing I would like to improve upon is ... Is that we wouldn't have as much clear tape.</a:t>
            </a:r>
          </a:p>
          <a:p>
            <a:pPr indent="-317500" lvl="0" marL="4572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127272"/>
              <a:buFont typeface="Arial"/>
            </a:pPr>
            <a:r>
              <a:rPr lang="en" sz="1100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rPr>
              <a:t> What would you change if you had a chance to do this piece over again? So that we wouldn't have as much clear tape and have more buildings.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plum">
  <a:themeElements>
    <a:clrScheme name="Plum">
      <a:dk1>
        <a:srgbClr val="611BB8"/>
      </a:dk1>
      <a:lt1>
        <a:srgbClr val="FFFFFF"/>
      </a:lt1>
      <a:dk2>
        <a:srgbClr val="000000"/>
      </a:dk2>
      <a:lt2>
        <a:srgbClr val="7F7F7F"/>
      </a:lt2>
      <a:accent1>
        <a:srgbClr val="333333"/>
      </a:accent1>
      <a:accent2>
        <a:srgbClr val="5E2B97"/>
      </a:accent2>
      <a:accent3>
        <a:srgbClr val="7E57C2"/>
      </a:accent3>
      <a:accent4>
        <a:srgbClr val="C77025"/>
      </a:accent4>
      <a:accent5>
        <a:srgbClr val="009688"/>
      </a:accent5>
      <a:accent6>
        <a:srgbClr val="FFD600"/>
      </a:accent6>
      <a:hlink>
        <a:srgbClr val="009688"/>
      </a:hlink>
      <a:folHlink>
        <a:srgbClr val="00968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