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Actor"/>
      <p:regular r:id="rId15"/>
    </p:embeddedFont>
    <p:embeddedFont>
      <p:font typeface="Syncopate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6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ctor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Syncopate-bold.fntdata"/><Relationship Id="rId16" Type="http://schemas.openxmlformats.org/officeDocument/2006/relationships/font" Target="fonts/Syncopat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rgbClr val="0000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6180600" y="2581925"/>
            <a:ext cx="2963400" cy="2561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6180329" y="2581925"/>
            <a:ext cx="2963400" cy="25617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482000" y="2724025"/>
            <a:ext cx="33096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buFont typeface="Syncopate"/>
              <a:defRPr sz="4800">
                <a:latin typeface="Syncopate"/>
                <a:ea typeface="Syncopate"/>
                <a:cs typeface="Syncopate"/>
                <a:sym typeface="Syncopate"/>
              </a:defRPr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/>
          <p:nvPr/>
        </p:nvSpPr>
        <p:spPr>
          <a:xfrm>
            <a:off x="599725" y="4574250"/>
            <a:ext cx="5143500" cy="5694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0" y="4574175"/>
            <a:ext cx="599700" cy="5694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43250" y="4574175"/>
            <a:ext cx="437400" cy="5694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6" name="Shape 16"/>
          <p:cNvGrpSpPr/>
          <p:nvPr/>
        </p:nvGrpSpPr>
        <p:grpSpPr>
          <a:xfrm>
            <a:off x="620055" y="3842325"/>
            <a:ext cx="660600" cy="732000"/>
            <a:chOff x="620055" y="3842325"/>
            <a:chExt cx="660600" cy="732000"/>
          </a:xfrm>
        </p:grpSpPr>
        <p:sp>
          <p:nvSpPr>
            <p:cNvPr id="17" name="Shape 17"/>
            <p:cNvSpPr/>
            <p:nvPr/>
          </p:nvSpPr>
          <p:spPr>
            <a:xfrm>
              <a:off x="742050" y="4208325"/>
              <a:ext cx="437400" cy="366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20055" y="3842325"/>
              <a:ext cx="660600" cy="366000"/>
            </a:xfrm>
            <a:prstGeom prst="triangle">
              <a:avLst>
                <a:gd fmla="val 50000" name="adj"/>
              </a:avLst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Shape 19"/>
          <p:cNvGrpSpPr/>
          <p:nvPr/>
        </p:nvGrpSpPr>
        <p:grpSpPr>
          <a:xfrm>
            <a:off x="3791605" y="3842325"/>
            <a:ext cx="660600" cy="732000"/>
            <a:chOff x="620055" y="3842325"/>
            <a:chExt cx="660600" cy="732000"/>
          </a:xfrm>
        </p:grpSpPr>
        <p:sp>
          <p:nvSpPr>
            <p:cNvPr id="20" name="Shape 20"/>
            <p:cNvSpPr/>
            <p:nvPr/>
          </p:nvSpPr>
          <p:spPr>
            <a:xfrm>
              <a:off x="742050" y="4208325"/>
              <a:ext cx="437400" cy="366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620055" y="3842325"/>
              <a:ext cx="660600" cy="366000"/>
            </a:xfrm>
            <a:prstGeom prst="triangle">
              <a:avLst>
                <a:gd fmla="val 50000" name="adj"/>
              </a:avLst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4767430" y="3842325"/>
            <a:ext cx="660600" cy="732000"/>
            <a:chOff x="620055" y="3842325"/>
            <a:chExt cx="660600" cy="732000"/>
          </a:xfrm>
        </p:grpSpPr>
        <p:sp>
          <p:nvSpPr>
            <p:cNvPr id="23" name="Shape 23"/>
            <p:cNvSpPr/>
            <p:nvPr/>
          </p:nvSpPr>
          <p:spPr>
            <a:xfrm>
              <a:off x="742050" y="4208325"/>
              <a:ext cx="437400" cy="366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620055" y="3842325"/>
              <a:ext cx="660600" cy="366000"/>
            </a:xfrm>
            <a:prstGeom prst="triangle">
              <a:avLst>
                <a:gd fmla="val 50000" name="adj"/>
              </a:avLst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Shape 25"/>
          <p:cNvSpPr txBox="1"/>
          <p:nvPr/>
        </p:nvSpPr>
        <p:spPr>
          <a:xfrm>
            <a:off x="843700" y="3080000"/>
            <a:ext cx="24600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rgbClr val="000000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74" name="Shape 74"/>
          <p:cNvSpPr txBox="1"/>
          <p:nvPr/>
        </p:nvSpPr>
        <p:spPr>
          <a:xfrm>
            <a:off x="111825" y="111825"/>
            <a:ext cx="2033100" cy="48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Relationship Id="rId4" Type="http://schemas.openxmlformats.org/officeDocument/2006/relationships/image" Target="../media/image01.png"/><Relationship Id="rId5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x="482000" y="179550"/>
            <a:ext cx="8410800" cy="22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Icosa Island Documentation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And Reflection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1140650" y="2777700"/>
            <a:ext cx="24186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rgbClr val="FFFFFF"/>
                </a:solidFill>
                <a:latin typeface="Syncopate"/>
                <a:ea typeface="Syncopate"/>
                <a:cs typeface="Syncopate"/>
                <a:sym typeface="Syncopate"/>
              </a:rPr>
              <a:t>By: Thomas M.</a:t>
            </a:r>
          </a:p>
        </p:txBody>
      </p:sp>
      <p:grpSp>
        <p:nvGrpSpPr>
          <p:cNvPr id="81" name="Shape 81"/>
          <p:cNvGrpSpPr/>
          <p:nvPr/>
        </p:nvGrpSpPr>
        <p:grpSpPr>
          <a:xfrm>
            <a:off x="-160880" y="4184392"/>
            <a:ext cx="784024" cy="747798"/>
            <a:chOff x="-215825" y="3213800"/>
            <a:chExt cx="1014000" cy="1109987"/>
          </a:xfrm>
        </p:grpSpPr>
        <p:sp>
          <p:nvSpPr>
            <p:cNvPr id="82" name="Shape 82"/>
            <p:cNvSpPr/>
            <p:nvPr/>
          </p:nvSpPr>
          <p:spPr>
            <a:xfrm rot="10795124">
              <a:off x="185436" y="4227937"/>
              <a:ext cx="211500" cy="957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rgbClr val="FF99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-215825" y="3213800"/>
              <a:ext cx="1014000" cy="1014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158425" y="168975"/>
            <a:ext cx="8757900" cy="48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 u="sng">
                <a:solidFill>
                  <a:srgbClr val="FFFFFF"/>
                </a:solidFill>
              </a:rPr>
              <a:t>Requirements</a:t>
            </a:r>
          </a:p>
          <a:p>
            <a:pPr indent="-342900" lvl="0" marL="457200" rtl="0" algn="ctr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b="1" lang="en" sz="1800">
                <a:solidFill>
                  <a:srgbClr val="FFFFFF"/>
                </a:solidFill>
              </a:rPr>
              <a:t>2</a:t>
            </a:r>
            <a:r>
              <a:rPr lang="en" sz="1800">
                <a:solidFill>
                  <a:srgbClr val="FFFFFF"/>
                </a:solidFill>
              </a:rPr>
              <a:t> Parallel Roads</a:t>
            </a:r>
          </a:p>
          <a:p>
            <a:pPr indent="-342900" lvl="0" marL="457200" rtl="0" algn="ctr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b="1" lang="en" sz="1800">
                <a:solidFill>
                  <a:srgbClr val="FFFFFF"/>
                </a:solidFill>
              </a:rPr>
              <a:t>1</a:t>
            </a:r>
            <a:r>
              <a:rPr lang="en" sz="1800">
                <a:solidFill>
                  <a:srgbClr val="FFFFFF"/>
                </a:solidFill>
              </a:rPr>
              <a:t> Perpendicular Road</a:t>
            </a:r>
          </a:p>
          <a:p>
            <a:pPr indent="-342900" lvl="0" marL="457200" rtl="0" algn="ctr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b="1" lang="en" sz="1800">
                <a:solidFill>
                  <a:srgbClr val="FFFFFF"/>
                </a:solidFill>
              </a:rPr>
              <a:t>1</a:t>
            </a:r>
            <a:r>
              <a:rPr lang="en" sz="1800">
                <a:solidFill>
                  <a:srgbClr val="FFFFFF"/>
                </a:solidFill>
              </a:rPr>
              <a:t> Intersecting Road</a:t>
            </a:r>
          </a:p>
          <a:p>
            <a:pPr indent="-342900" lvl="0" marL="457200" rtl="0" algn="ctr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b="1" lang="en" sz="1800">
                <a:solidFill>
                  <a:srgbClr val="FFFFFF"/>
                </a:solidFill>
              </a:rPr>
              <a:t>8</a:t>
            </a:r>
            <a:r>
              <a:rPr lang="en" sz="1800">
                <a:solidFill>
                  <a:srgbClr val="FFFFFF"/>
                </a:solidFill>
              </a:rPr>
              <a:t> 3-D Shaped Buildings/Shapes</a:t>
            </a:r>
          </a:p>
          <a:p>
            <a:pPr indent="-342900" lvl="0" marL="457200" rtl="0" algn="ctr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b="1" lang="en" sz="1800">
                <a:solidFill>
                  <a:srgbClr val="FFFFFF"/>
                </a:solidFill>
              </a:rPr>
              <a:t>5</a:t>
            </a:r>
            <a:r>
              <a:rPr lang="en" sz="1800">
                <a:solidFill>
                  <a:srgbClr val="FFFFFF"/>
                </a:solidFill>
              </a:rPr>
              <a:t> Other Things Included</a:t>
            </a:r>
          </a:p>
          <a:p>
            <a:pPr indent="-342900" lvl="0" marL="457200" rtl="0" algn="ctr">
              <a:spcBef>
                <a:spcPts val="0"/>
              </a:spcBef>
              <a:buSzPct val="100000"/>
              <a:buChar char="❏"/>
            </a:pPr>
            <a:r>
              <a:rPr lang="en" sz="1800">
                <a:solidFill>
                  <a:srgbClr val="FF0000"/>
                </a:solidFill>
              </a:rPr>
              <a:t>T</a:t>
            </a:r>
            <a:r>
              <a:rPr lang="en" sz="1800">
                <a:solidFill>
                  <a:srgbClr val="FF9900"/>
                </a:solidFill>
              </a:rPr>
              <a:t>o</a:t>
            </a:r>
            <a:r>
              <a:rPr lang="en" sz="1800">
                <a:solidFill>
                  <a:srgbClr val="FFFF00"/>
                </a:solidFill>
              </a:rPr>
              <a:t>w</a:t>
            </a:r>
            <a:r>
              <a:rPr lang="en" sz="1800">
                <a:solidFill>
                  <a:srgbClr val="00FF00"/>
                </a:solidFill>
              </a:rPr>
              <a:t>n </a:t>
            </a:r>
            <a:r>
              <a:rPr lang="en" sz="1800">
                <a:solidFill>
                  <a:srgbClr val="00FFFF"/>
                </a:solidFill>
              </a:rPr>
              <a:t>M</a:t>
            </a:r>
            <a:r>
              <a:rPr lang="en" sz="1800">
                <a:solidFill>
                  <a:srgbClr val="9900FF"/>
                </a:solidFill>
              </a:rPr>
              <a:t>u</a:t>
            </a:r>
            <a:r>
              <a:rPr lang="en" sz="1800">
                <a:solidFill>
                  <a:srgbClr val="FF00FF"/>
                </a:solidFill>
              </a:rPr>
              <a:t>s</a:t>
            </a:r>
            <a:r>
              <a:rPr lang="en" sz="1800">
                <a:solidFill>
                  <a:srgbClr val="FF0000"/>
                </a:solidFill>
              </a:rPr>
              <a:t>t </a:t>
            </a:r>
            <a:r>
              <a:rPr lang="en" sz="1800">
                <a:solidFill>
                  <a:srgbClr val="FF9900"/>
                </a:solidFill>
              </a:rPr>
              <a:t>B</a:t>
            </a:r>
            <a:r>
              <a:rPr lang="en" sz="1800">
                <a:solidFill>
                  <a:srgbClr val="FFFF00"/>
                </a:solidFill>
              </a:rPr>
              <a:t>e </a:t>
            </a:r>
            <a:r>
              <a:rPr lang="en" sz="1800">
                <a:solidFill>
                  <a:srgbClr val="00FF00"/>
                </a:solidFill>
              </a:rPr>
              <a:t>C</a:t>
            </a:r>
            <a:r>
              <a:rPr lang="en" sz="1800">
                <a:solidFill>
                  <a:srgbClr val="00FFFF"/>
                </a:solidFill>
              </a:rPr>
              <a:t>o</a:t>
            </a:r>
            <a:r>
              <a:rPr lang="en" sz="1800">
                <a:solidFill>
                  <a:srgbClr val="9900FF"/>
                </a:solidFill>
              </a:rPr>
              <a:t>l</a:t>
            </a:r>
            <a:r>
              <a:rPr lang="en" sz="1800">
                <a:solidFill>
                  <a:srgbClr val="FF00FF"/>
                </a:solidFill>
              </a:rPr>
              <a:t>o</a:t>
            </a:r>
            <a:r>
              <a:rPr lang="en" sz="1800">
                <a:solidFill>
                  <a:srgbClr val="FF0000"/>
                </a:solidFill>
              </a:rPr>
              <a:t>r</a:t>
            </a:r>
            <a:r>
              <a:rPr lang="en" sz="1800">
                <a:solidFill>
                  <a:srgbClr val="FF9900"/>
                </a:solidFill>
              </a:rPr>
              <a:t>f</a:t>
            </a:r>
            <a:r>
              <a:rPr lang="en" sz="1800">
                <a:solidFill>
                  <a:srgbClr val="FFFF00"/>
                </a:solidFill>
              </a:rPr>
              <a:t>u</a:t>
            </a:r>
            <a:r>
              <a:rPr lang="en" sz="1800">
                <a:solidFill>
                  <a:srgbClr val="00FF00"/>
                </a:solidFill>
              </a:rPr>
              <a:t>l</a:t>
            </a:r>
          </a:p>
          <a:p>
            <a:pPr indent="-342900" lvl="0" marL="457200" algn="ctr">
              <a:spcBef>
                <a:spcPts val="0"/>
              </a:spcBef>
              <a:buClr>
                <a:srgbClr val="FFFFFF"/>
              </a:buClr>
              <a:buSzPct val="100000"/>
              <a:buChar char="❏"/>
            </a:pPr>
            <a:r>
              <a:rPr lang="en" sz="1800">
                <a:solidFill>
                  <a:srgbClr val="FFFFFF"/>
                </a:solidFill>
              </a:rPr>
              <a:t>Roads/Building/Town Has To Have A Name(s)</a:t>
            </a:r>
          </a:p>
        </p:txBody>
      </p:sp>
      <p:grpSp>
        <p:nvGrpSpPr>
          <p:cNvPr id="89" name="Shape 89"/>
          <p:cNvGrpSpPr/>
          <p:nvPr/>
        </p:nvGrpSpPr>
        <p:grpSpPr>
          <a:xfrm>
            <a:off x="3561431" y="633637"/>
            <a:ext cx="173519" cy="190107"/>
            <a:chOff x="1072750" y="1277950"/>
            <a:chExt cx="310800" cy="359100"/>
          </a:xfrm>
        </p:grpSpPr>
        <p:cxnSp>
          <p:nvCxnSpPr>
            <p:cNvPr id="90" name="Shape 90"/>
            <p:cNvCxnSpPr/>
            <p:nvPr/>
          </p:nvCxnSpPr>
          <p:spPr>
            <a:xfrm flipH="1" rot="10800000">
              <a:off x="1172350" y="1277950"/>
              <a:ext cx="211200" cy="359100"/>
            </a:xfrm>
            <a:prstGeom prst="straightConnector1">
              <a:avLst/>
            </a:prstGeom>
            <a:noFill/>
            <a:ln cap="flat" cmpd="sng" w="38100">
              <a:solidFill>
                <a:srgbClr val="00FF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91" name="Shape 91"/>
            <p:cNvCxnSpPr/>
            <p:nvPr/>
          </p:nvCxnSpPr>
          <p:spPr>
            <a:xfrm rot="10800000">
              <a:off x="1072750" y="1442350"/>
              <a:ext cx="99600" cy="194700"/>
            </a:xfrm>
            <a:prstGeom prst="straightConnector1">
              <a:avLst/>
            </a:prstGeom>
            <a:noFill/>
            <a:ln cap="flat" cmpd="sng" w="38100">
              <a:solidFill>
                <a:srgbClr val="00FF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92" name="Shape 92"/>
          <p:cNvGrpSpPr/>
          <p:nvPr/>
        </p:nvGrpSpPr>
        <p:grpSpPr>
          <a:xfrm>
            <a:off x="3256631" y="862237"/>
            <a:ext cx="173519" cy="190107"/>
            <a:chOff x="1072750" y="1277950"/>
            <a:chExt cx="310800" cy="359100"/>
          </a:xfrm>
        </p:grpSpPr>
        <p:cxnSp>
          <p:nvCxnSpPr>
            <p:cNvPr id="93" name="Shape 93"/>
            <p:cNvCxnSpPr/>
            <p:nvPr/>
          </p:nvCxnSpPr>
          <p:spPr>
            <a:xfrm flipH="1" rot="10800000">
              <a:off x="1172350" y="1277950"/>
              <a:ext cx="211200" cy="359100"/>
            </a:xfrm>
            <a:prstGeom prst="straightConnector1">
              <a:avLst/>
            </a:prstGeom>
            <a:noFill/>
            <a:ln cap="flat" cmpd="sng" w="38100">
              <a:solidFill>
                <a:srgbClr val="00FF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94" name="Shape 94"/>
            <p:cNvCxnSpPr/>
            <p:nvPr/>
          </p:nvCxnSpPr>
          <p:spPr>
            <a:xfrm rot="10800000">
              <a:off x="1072750" y="1442350"/>
              <a:ext cx="99600" cy="194700"/>
            </a:xfrm>
            <a:prstGeom prst="straightConnector1">
              <a:avLst/>
            </a:prstGeom>
            <a:noFill/>
            <a:ln cap="flat" cmpd="sng" w="38100">
              <a:solidFill>
                <a:srgbClr val="00FF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95" name="Shape 95"/>
          <p:cNvGrpSpPr/>
          <p:nvPr/>
        </p:nvGrpSpPr>
        <p:grpSpPr>
          <a:xfrm>
            <a:off x="3375077" y="1167037"/>
            <a:ext cx="173519" cy="190107"/>
            <a:chOff x="1072750" y="1277950"/>
            <a:chExt cx="310800" cy="359100"/>
          </a:xfrm>
        </p:grpSpPr>
        <p:cxnSp>
          <p:nvCxnSpPr>
            <p:cNvPr id="96" name="Shape 96"/>
            <p:cNvCxnSpPr/>
            <p:nvPr/>
          </p:nvCxnSpPr>
          <p:spPr>
            <a:xfrm flipH="1" rot="10800000">
              <a:off x="1172350" y="1277950"/>
              <a:ext cx="211200" cy="359100"/>
            </a:xfrm>
            <a:prstGeom prst="straightConnector1">
              <a:avLst/>
            </a:prstGeom>
            <a:noFill/>
            <a:ln cap="flat" cmpd="sng" w="38100">
              <a:solidFill>
                <a:srgbClr val="00FF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97" name="Shape 97"/>
            <p:cNvCxnSpPr/>
            <p:nvPr/>
          </p:nvCxnSpPr>
          <p:spPr>
            <a:xfrm rot="10800000">
              <a:off x="1072750" y="1442350"/>
              <a:ext cx="99600" cy="194700"/>
            </a:xfrm>
            <a:prstGeom prst="straightConnector1">
              <a:avLst/>
            </a:prstGeom>
            <a:noFill/>
            <a:ln cap="flat" cmpd="sng" w="38100">
              <a:solidFill>
                <a:srgbClr val="00FF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98" name="Shape 98"/>
          <p:cNvGrpSpPr/>
          <p:nvPr/>
        </p:nvGrpSpPr>
        <p:grpSpPr>
          <a:xfrm>
            <a:off x="2767746" y="1471837"/>
            <a:ext cx="173519" cy="190107"/>
            <a:chOff x="1072750" y="1277950"/>
            <a:chExt cx="310800" cy="359100"/>
          </a:xfrm>
        </p:grpSpPr>
        <p:cxnSp>
          <p:nvCxnSpPr>
            <p:cNvPr id="99" name="Shape 99"/>
            <p:cNvCxnSpPr/>
            <p:nvPr/>
          </p:nvCxnSpPr>
          <p:spPr>
            <a:xfrm flipH="1" rot="10800000">
              <a:off x="1172350" y="1277950"/>
              <a:ext cx="211200" cy="359100"/>
            </a:xfrm>
            <a:prstGeom prst="straightConnector1">
              <a:avLst/>
            </a:prstGeom>
            <a:noFill/>
            <a:ln cap="flat" cmpd="sng" w="38100">
              <a:solidFill>
                <a:srgbClr val="00FF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00" name="Shape 100"/>
            <p:cNvCxnSpPr/>
            <p:nvPr/>
          </p:nvCxnSpPr>
          <p:spPr>
            <a:xfrm rot="10800000">
              <a:off x="1072750" y="1442350"/>
              <a:ext cx="99600" cy="194700"/>
            </a:xfrm>
            <a:prstGeom prst="straightConnector1">
              <a:avLst/>
            </a:prstGeom>
            <a:noFill/>
            <a:ln cap="flat" cmpd="sng" w="38100">
              <a:solidFill>
                <a:srgbClr val="00FF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101" name="Shape 101"/>
          <p:cNvGrpSpPr/>
          <p:nvPr/>
        </p:nvGrpSpPr>
        <p:grpSpPr>
          <a:xfrm>
            <a:off x="2031556" y="2303937"/>
            <a:ext cx="173519" cy="190107"/>
            <a:chOff x="1072750" y="1277950"/>
            <a:chExt cx="310800" cy="359100"/>
          </a:xfrm>
        </p:grpSpPr>
        <p:cxnSp>
          <p:nvCxnSpPr>
            <p:cNvPr id="102" name="Shape 102"/>
            <p:cNvCxnSpPr/>
            <p:nvPr/>
          </p:nvCxnSpPr>
          <p:spPr>
            <a:xfrm flipH="1" rot="10800000">
              <a:off x="1172350" y="1277950"/>
              <a:ext cx="211200" cy="359100"/>
            </a:xfrm>
            <a:prstGeom prst="straightConnector1">
              <a:avLst/>
            </a:prstGeom>
            <a:noFill/>
            <a:ln cap="flat" cmpd="sng" w="38100">
              <a:solidFill>
                <a:srgbClr val="00FF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03" name="Shape 103"/>
            <p:cNvCxnSpPr/>
            <p:nvPr/>
          </p:nvCxnSpPr>
          <p:spPr>
            <a:xfrm rot="10800000">
              <a:off x="1072750" y="1442350"/>
              <a:ext cx="99600" cy="194700"/>
            </a:xfrm>
            <a:prstGeom prst="straightConnector1">
              <a:avLst/>
            </a:prstGeom>
            <a:noFill/>
            <a:ln cap="flat" cmpd="sng" w="38100">
              <a:solidFill>
                <a:srgbClr val="00FF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104" name="Shape 104"/>
          <p:cNvGrpSpPr/>
          <p:nvPr/>
        </p:nvGrpSpPr>
        <p:grpSpPr>
          <a:xfrm>
            <a:off x="3145056" y="1738162"/>
            <a:ext cx="173519" cy="190107"/>
            <a:chOff x="1072750" y="1277950"/>
            <a:chExt cx="310800" cy="359100"/>
          </a:xfrm>
        </p:grpSpPr>
        <p:cxnSp>
          <p:nvCxnSpPr>
            <p:cNvPr id="105" name="Shape 105"/>
            <p:cNvCxnSpPr/>
            <p:nvPr/>
          </p:nvCxnSpPr>
          <p:spPr>
            <a:xfrm flipH="1" rot="10800000">
              <a:off x="1172350" y="1277950"/>
              <a:ext cx="211200" cy="359100"/>
            </a:xfrm>
            <a:prstGeom prst="straightConnector1">
              <a:avLst/>
            </a:prstGeom>
            <a:noFill/>
            <a:ln cap="flat" cmpd="sng" w="38100">
              <a:solidFill>
                <a:srgbClr val="00FF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06" name="Shape 106"/>
            <p:cNvCxnSpPr/>
            <p:nvPr/>
          </p:nvCxnSpPr>
          <p:spPr>
            <a:xfrm rot="10800000">
              <a:off x="1072750" y="1442350"/>
              <a:ext cx="99600" cy="194700"/>
            </a:xfrm>
            <a:prstGeom prst="straightConnector1">
              <a:avLst/>
            </a:prstGeom>
            <a:noFill/>
            <a:ln cap="flat" cmpd="sng" w="38100">
              <a:solidFill>
                <a:srgbClr val="00FF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107" name="Shape 107"/>
          <p:cNvGrpSpPr/>
          <p:nvPr/>
        </p:nvGrpSpPr>
        <p:grpSpPr>
          <a:xfrm>
            <a:off x="3387643" y="2068468"/>
            <a:ext cx="173514" cy="190092"/>
            <a:chOff x="2029275" y="755100"/>
            <a:chExt cx="173583" cy="189978"/>
          </a:xfrm>
        </p:grpSpPr>
        <p:sp>
          <p:nvSpPr>
            <p:cNvPr id="108" name="Shape 108"/>
            <p:cNvSpPr/>
            <p:nvPr/>
          </p:nvSpPr>
          <p:spPr>
            <a:xfrm>
              <a:off x="2043258" y="768678"/>
              <a:ext cx="159600" cy="176400"/>
            </a:xfrm>
            <a:prstGeom prst="rect">
              <a:avLst/>
            </a:prstGeom>
            <a:solidFill>
              <a:srgbClr val="FFFFFF"/>
            </a:solidFill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2029275" y="755100"/>
              <a:ext cx="159600" cy="176400"/>
            </a:xfrm>
            <a:prstGeom prst="rect">
              <a:avLst/>
            </a:prstGeom>
            <a:solidFill>
              <a:srgbClr val="000000"/>
            </a:solidFill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" name="Shape 110"/>
          <p:cNvGrpSpPr/>
          <p:nvPr/>
        </p:nvGrpSpPr>
        <p:grpSpPr>
          <a:xfrm>
            <a:off x="3382033" y="2054214"/>
            <a:ext cx="173519" cy="190107"/>
            <a:chOff x="1072750" y="1277950"/>
            <a:chExt cx="310800" cy="359100"/>
          </a:xfrm>
        </p:grpSpPr>
        <p:cxnSp>
          <p:nvCxnSpPr>
            <p:cNvPr id="111" name="Shape 111"/>
            <p:cNvCxnSpPr/>
            <p:nvPr/>
          </p:nvCxnSpPr>
          <p:spPr>
            <a:xfrm flipH="1" rot="10800000">
              <a:off x="1172350" y="1277950"/>
              <a:ext cx="211200" cy="359100"/>
            </a:xfrm>
            <a:prstGeom prst="straightConnector1">
              <a:avLst/>
            </a:prstGeom>
            <a:noFill/>
            <a:ln cap="flat" cmpd="sng" w="38100">
              <a:solidFill>
                <a:srgbClr val="00FF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12" name="Shape 112"/>
            <p:cNvCxnSpPr/>
            <p:nvPr/>
          </p:nvCxnSpPr>
          <p:spPr>
            <a:xfrm rot="10800000">
              <a:off x="1072750" y="1442350"/>
              <a:ext cx="99600" cy="194700"/>
            </a:xfrm>
            <a:prstGeom prst="straightConnector1">
              <a:avLst/>
            </a:prstGeom>
            <a:noFill/>
            <a:ln cap="flat" cmpd="sng" w="38100">
              <a:solidFill>
                <a:srgbClr val="00FF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113" name="Shape 113"/>
          <p:cNvGrpSpPr/>
          <p:nvPr/>
        </p:nvGrpSpPr>
        <p:grpSpPr>
          <a:xfrm>
            <a:off x="2280680" y="4411500"/>
            <a:ext cx="660600" cy="732000"/>
            <a:chOff x="620055" y="3842325"/>
            <a:chExt cx="660600" cy="732000"/>
          </a:xfrm>
        </p:grpSpPr>
        <p:sp>
          <p:nvSpPr>
            <p:cNvPr id="114" name="Shape 114"/>
            <p:cNvSpPr/>
            <p:nvPr/>
          </p:nvSpPr>
          <p:spPr>
            <a:xfrm>
              <a:off x="742050" y="4208325"/>
              <a:ext cx="437400" cy="366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620055" y="3842325"/>
              <a:ext cx="660600" cy="366000"/>
            </a:xfrm>
            <a:prstGeom prst="triangle">
              <a:avLst>
                <a:gd fmla="val 50000" name="adj"/>
              </a:avLst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" name="Shape 116"/>
          <p:cNvGrpSpPr/>
          <p:nvPr/>
        </p:nvGrpSpPr>
        <p:grpSpPr>
          <a:xfrm>
            <a:off x="5781730" y="4430013"/>
            <a:ext cx="660600" cy="732000"/>
            <a:chOff x="620055" y="3842325"/>
            <a:chExt cx="660600" cy="732000"/>
          </a:xfrm>
        </p:grpSpPr>
        <p:sp>
          <p:nvSpPr>
            <p:cNvPr id="117" name="Shape 117"/>
            <p:cNvSpPr/>
            <p:nvPr/>
          </p:nvSpPr>
          <p:spPr>
            <a:xfrm>
              <a:off x="742050" y="4208325"/>
              <a:ext cx="437400" cy="366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20055" y="3842325"/>
              <a:ext cx="660600" cy="366000"/>
            </a:xfrm>
            <a:prstGeom prst="triangle">
              <a:avLst>
                <a:gd fmla="val 50000" name="adj"/>
              </a:avLst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" name="Shape 119"/>
          <p:cNvGrpSpPr/>
          <p:nvPr/>
        </p:nvGrpSpPr>
        <p:grpSpPr>
          <a:xfrm>
            <a:off x="1054655" y="4411500"/>
            <a:ext cx="660600" cy="732000"/>
            <a:chOff x="620055" y="3842325"/>
            <a:chExt cx="660600" cy="732000"/>
          </a:xfrm>
        </p:grpSpPr>
        <p:sp>
          <p:nvSpPr>
            <p:cNvPr id="120" name="Shape 120"/>
            <p:cNvSpPr/>
            <p:nvPr/>
          </p:nvSpPr>
          <p:spPr>
            <a:xfrm>
              <a:off x="742050" y="4208325"/>
              <a:ext cx="437400" cy="366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620055" y="3842325"/>
              <a:ext cx="660600" cy="366000"/>
            </a:xfrm>
            <a:prstGeom prst="triangle">
              <a:avLst>
                <a:gd fmla="val 50000" name="adj"/>
              </a:avLst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" name="Shape 122"/>
          <p:cNvGrpSpPr/>
          <p:nvPr/>
        </p:nvGrpSpPr>
        <p:grpSpPr>
          <a:xfrm>
            <a:off x="8114355" y="4411500"/>
            <a:ext cx="660600" cy="732000"/>
            <a:chOff x="620055" y="3842325"/>
            <a:chExt cx="660600" cy="732000"/>
          </a:xfrm>
        </p:grpSpPr>
        <p:sp>
          <p:nvSpPr>
            <p:cNvPr id="123" name="Shape 123"/>
            <p:cNvSpPr/>
            <p:nvPr/>
          </p:nvSpPr>
          <p:spPr>
            <a:xfrm>
              <a:off x="742050" y="4208325"/>
              <a:ext cx="437400" cy="366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620055" y="3842325"/>
              <a:ext cx="660600" cy="366000"/>
            </a:xfrm>
            <a:prstGeom prst="triangle">
              <a:avLst>
                <a:gd fmla="val 50000" name="adj"/>
              </a:avLst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350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 b="45170" l="66683" r="23611" t="46401"/>
          <a:stretch/>
        </p:blipFill>
        <p:spPr>
          <a:xfrm>
            <a:off x="7863700" y="2391900"/>
            <a:ext cx="374375" cy="4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x="5396275" y="701275"/>
            <a:ext cx="3643775" cy="3084000"/>
          </a:xfrm>
          <a:custGeom>
            <a:pathLst>
              <a:path extrusionOk="0" h="123360" w="145751">
                <a:moveTo>
                  <a:pt x="0" y="84916"/>
                </a:moveTo>
                <a:lnTo>
                  <a:pt x="1268" y="95900"/>
                </a:lnTo>
                <a:lnTo>
                  <a:pt x="23236" y="93365"/>
                </a:lnTo>
                <a:lnTo>
                  <a:pt x="28306" y="106884"/>
                </a:lnTo>
                <a:lnTo>
                  <a:pt x="38867" y="103926"/>
                </a:lnTo>
                <a:lnTo>
                  <a:pt x="36755" y="92520"/>
                </a:lnTo>
                <a:lnTo>
                  <a:pt x="57878" y="89985"/>
                </a:lnTo>
                <a:lnTo>
                  <a:pt x="65482" y="123360"/>
                </a:lnTo>
                <a:lnTo>
                  <a:pt x="77311" y="121247"/>
                </a:lnTo>
                <a:lnTo>
                  <a:pt x="71819" y="88718"/>
                </a:lnTo>
                <a:lnTo>
                  <a:pt x="97590" y="84071"/>
                </a:lnTo>
                <a:lnTo>
                  <a:pt x="100969" y="117868"/>
                </a:lnTo>
                <a:lnTo>
                  <a:pt x="113643" y="116600"/>
                </a:lnTo>
                <a:lnTo>
                  <a:pt x="111109" y="81536"/>
                </a:lnTo>
                <a:lnTo>
                  <a:pt x="145751" y="77734"/>
                </a:lnTo>
                <a:lnTo>
                  <a:pt x="143216" y="65905"/>
                </a:lnTo>
                <a:lnTo>
                  <a:pt x="129274" y="67172"/>
                </a:lnTo>
                <a:lnTo>
                  <a:pt x="112376" y="68439"/>
                </a:lnTo>
                <a:lnTo>
                  <a:pt x="111531" y="59568"/>
                </a:lnTo>
                <a:lnTo>
                  <a:pt x="100547" y="62525"/>
                </a:lnTo>
                <a:lnTo>
                  <a:pt x="100124" y="68862"/>
                </a:lnTo>
                <a:lnTo>
                  <a:pt x="70552" y="74776"/>
                </a:lnTo>
                <a:lnTo>
                  <a:pt x="64637" y="43514"/>
                </a:lnTo>
                <a:lnTo>
                  <a:pt x="64637" y="34642"/>
                </a:lnTo>
                <a:lnTo>
                  <a:pt x="30840" y="13942"/>
                </a:lnTo>
                <a:lnTo>
                  <a:pt x="27883" y="0"/>
                </a:lnTo>
                <a:lnTo>
                  <a:pt x="17321" y="0"/>
                </a:lnTo>
                <a:lnTo>
                  <a:pt x="17321" y="7182"/>
                </a:lnTo>
                <a:lnTo>
                  <a:pt x="12252" y="3802"/>
                </a:lnTo>
                <a:lnTo>
                  <a:pt x="8450" y="17744"/>
                </a:lnTo>
                <a:lnTo>
                  <a:pt x="16477" y="25771"/>
                </a:lnTo>
                <a:lnTo>
                  <a:pt x="22391" y="77311"/>
                </a:lnTo>
                <a:close/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32" name="Shape 132"/>
          <p:cNvSpPr/>
          <p:nvPr/>
        </p:nvSpPr>
        <p:spPr>
          <a:xfrm>
            <a:off x="6315850" y="1489175"/>
            <a:ext cx="433025" cy="1193475"/>
          </a:xfrm>
          <a:custGeom>
            <a:pathLst>
              <a:path extrusionOk="0" h="47739" w="17321">
                <a:moveTo>
                  <a:pt x="3802" y="47739"/>
                </a:moveTo>
                <a:lnTo>
                  <a:pt x="0" y="0"/>
                </a:lnTo>
                <a:lnTo>
                  <a:pt x="13518" y="11407"/>
                </a:lnTo>
                <a:lnTo>
                  <a:pt x="17321" y="45204"/>
                </a:lnTo>
                <a:close/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pic>
        <p:nvPicPr>
          <p:cNvPr id="133" name="Shape 133"/>
          <p:cNvPicPr preferRelativeResize="0"/>
          <p:nvPr/>
        </p:nvPicPr>
        <p:blipFill rotWithShape="1">
          <a:blip r:embed="rId5">
            <a:alphaModFix/>
          </a:blip>
          <a:srcRect b="50033" l="36365" r="50492" t="37905"/>
          <a:stretch/>
        </p:blipFill>
        <p:spPr>
          <a:xfrm>
            <a:off x="6698666" y="1999640"/>
            <a:ext cx="507000" cy="6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5">
            <a:alphaModFix/>
          </a:blip>
          <a:srcRect b="43838" l="16720" r="73574" t="42145"/>
          <a:stretch/>
        </p:blipFill>
        <p:spPr>
          <a:xfrm>
            <a:off x="5970675" y="2057275"/>
            <a:ext cx="374375" cy="7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137300" y="179550"/>
            <a:ext cx="1806300" cy="48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Intersecting Road: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Cross But Can Not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Be 90º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Parallel Roads: If Infinite Would Never Meet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Perpendicular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Road: 90º From Each Other. Don’t Have To Touch.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Key 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Red</a:t>
            </a:r>
            <a:r>
              <a:rPr lang="en">
                <a:solidFill>
                  <a:srgbClr val="FFFFFF"/>
                </a:solidFill>
              </a:rPr>
              <a:t>: Roads</a:t>
            </a:r>
          </a:p>
        </p:txBody>
      </p:sp>
      <p:sp>
        <p:nvSpPr>
          <p:cNvPr id="136" name="Shape 136"/>
          <p:cNvSpPr/>
          <p:nvPr/>
        </p:nvSpPr>
        <p:spPr>
          <a:xfrm rot="1082470">
            <a:off x="6938892" y="221800"/>
            <a:ext cx="1214722" cy="707733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Intersecting Road</a:t>
            </a:r>
          </a:p>
        </p:txBody>
      </p:sp>
      <p:cxnSp>
        <p:nvCxnSpPr>
          <p:cNvPr id="137" name="Shape 137"/>
          <p:cNvCxnSpPr>
            <a:stCxn id="136" idx="1"/>
            <a:endCxn id="138" idx="7"/>
          </p:cNvCxnSpPr>
          <p:nvPr/>
        </p:nvCxnSpPr>
        <p:spPr>
          <a:xfrm flipH="1">
            <a:off x="6175254" y="387567"/>
            <a:ext cx="793500" cy="4335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9" name="Shape 139"/>
          <p:cNvSpPr/>
          <p:nvPr/>
        </p:nvSpPr>
        <p:spPr>
          <a:xfrm>
            <a:off x="5703275" y="686525"/>
            <a:ext cx="549300" cy="707700"/>
          </a:xfrm>
          <a:prstGeom prst="ellipse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/>
        </p:nvSpPr>
        <p:spPr>
          <a:xfrm rot="900839">
            <a:off x="2052865" y="264173"/>
            <a:ext cx="1019089" cy="1019089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1" name="Shape 141"/>
          <p:cNvCxnSpPr>
            <a:stCxn id="140" idx="0"/>
            <a:endCxn id="140" idx="4"/>
          </p:cNvCxnSpPr>
          <p:nvPr/>
        </p:nvCxnSpPr>
        <p:spPr>
          <a:xfrm flipH="1">
            <a:off x="2430410" y="281567"/>
            <a:ext cx="264000" cy="984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2" name="Shape 142"/>
          <p:cNvCxnSpPr>
            <a:stCxn id="140" idx="1"/>
            <a:endCxn id="140" idx="5"/>
          </p:cNvCxnSpPr>
          <p:nvPr/>
        </p:nvCxnSpPr>
        <p:spPr>
          <a:xfrm>
            <a:off x="2307745" y="332377"/>
            <a:ext cx="509400" cy="8826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3" name="Shape 143"/>
          <p:cNvSpPr/>
          <p:nvPr/>
        </p:nvSpPr>
        <p:spPr>
          <a:xfrm rot="-1107254">
            <a:off x="4593029" y="1523649"/>
            <a:ext cx="845371" cy="620533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Parallel Roads</a:t>
            </a:r>
          </a:p>
        </p:txBody>
      </p:sp>
      <p:cxnSp>
        <p:nvCxnSpPr>
          <p:cNvPr id="144" name="Shape 144"/>
          <p:cNvCxnSpPr>
            <a:stCxn id="143" idx="2"/>
            <a:endCxn id="134" idx="1"/>
          </p:cNvCxnSpPr>
          <p:nvPr/>
        </p:nvCxnSpPr>
        <p:spPr>
          <a:xfrm>
            <a:off x="5113965" y="2128216"/>
            <a:ext cx="856800" cy="2895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45" name="Shape 145"/>
          <p:cNvCxnSpPr>
            <a:stCxn id="143" idx="2"/>
            <a:endCxn id="133" idx="1"/>
          </p:cNvCxnSpPr>
          <p:nvPr/>
        </p:nvCxnSpPr>
        <p:spPr>
          <a:xfrm>
            <a:off x="5113965" y="2128216"/>
            <a:ext cx="1584600" cy="1815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146" name="Shape 146"/>
          <p:cNvSpPr/>
          <p:nvPr/>
        </p:nvSpPr>
        <p:spPr>
          <a:xfrm>
            <a:off x="2129700" y="3416900"/>
            <a:ext cx="1014000" cy="101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7" name="Shape 147"/>
          <p:cNvCxnSpPr>
            <a:stCxn id="146" idx="0"/>
            <a:endCxn id="146" idx="4"/>
          </p:cNvCxnSpPr>
          <p:nvPr/>
        </p:nvCxnSpPr>
        <p:spPr>
          <a:xfrm>
            <a:off x="2636700" y="3416900"/>
            <a:ext cx="0" cy="10140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8" name="Shape 148"/>
          <p:cNvCxnSpPr>
            <a:stCxn id="146" idx="2"/>
          </p:cNvCxnSpPr>
          <p:nvPr/>
        </p:nvCxnSpPr>
        <p:spPr>
          <a:xfrm>
            <a:off x="2129700" y="3923900"/>
            <a:ext cx="10140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9" name="Shape 149"/>
          <p:cNvSpPr/>
          <p:nvPr/>
        </p:nvSpPr>
        <p:spPr>
          <a:xfrm>
            <a:off x="2080625" y="1498825"/>
            <a:ext cx="707700" cy="1325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50" name="Shape 150"/>
          <p:cNvCxnSpPr>
            <a:stCxn id="149" idx="0"/>
            <a:endCxn id="149" idx="2"/>
          </p:cNvCxnSpPr>
          <p:nvPr/>
        </p:nvCxnSpPr>
        <p:spPr>
          <a:xfrm>
            <a:off x="2434475" y="1498825"/>
            <a:ext cx="0" cy="13257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1" name="Shape 151"/>
          <p:cNvSpPr/>
          <p:nvPr/>
        </p:nvSpPr>
        <p:spPr>
          <a:xfrm>
            <a:off x="2513350" y="1455000"/>
            <a:ext cx="707700" cy="1325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52" name="Shape 152"/>
          <p:cNvCxnSpPr>
            <a:stCxn id="151" idx="0"/>
            <a:endCxn id="151" idx="2"/>
          </p:cNvCxnSpPr>
          <p:nvPr/>
        </p:nvCxnSpPr>
        <p:spPr>
          <a:xfrm>
            <a:off x="2867200" y="1455000"/>
            <a:ext cx="0" cy="13257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38" name="Shape 138"/>
          <p:cNvPicPr preferRelativeResize="0"/>
          <p:nvPr/>
        </p:nvPicPr>
        <p:blipFill rotWithShape="1">
          <a:blip r:embed="rId5">
            <a:alphaModFix/>
          </a:blip>
          <a:srcRect b="72592" l="9800" r="74297" t="13935"/>
          <a:stretch/>
        </p:blipFill>
        <p:spPr>
          <a:xfrm>
            <a:off x="5706275" y="730175"/>
            <a:ext cx="549300" cy="620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 rot="-732881">
            <a:off x="7688790" y="1130045"/>
            <a:ext cx="1341366" cy="72099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Perpendicular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Road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6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/>
          <p:nvPr/>
        </p:nvSpPr>
        <p:spPr>
          <a:xfrm>
            <a:off x="1534250" y="744550"/>
            <a:ext cx="359100" cy="369600"/>
          </a:xfrm>
          <a:prstGeom prst="ellipse">
            <a:avLst/>
          </a:prstGeom>
          <a:solidFill>
            <a:srgbClr val="FFFFFF"/>
          </a:solidFill>
          <a:ln cap="flat" cmpd="sng" w="1143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</a:rPr>
              <a:t>1</a:t>
            </a:r>
          </a:p>
        </p:txBody>
      </p:sp>
      <p:sp>
        <p:nvSpPr>
          <p:cNvPr id="160" name="Shape 160"/>
          <p:cNvSpPr/>
          <p:nvPr/>
        </p:nvSpPr>
        <p:spPr>
          <a:xfrm>
            <a:off x="1839050" y="1658950"/>
            <a:ext cx="359100" cy="369600"/>
          </a:xfrm>
          <a:prstGeom prst="ellipse">
            <a:avLst/>
          </a:prstGeom>
          <a:solidFill>
            <a:srgbClr val="FFFFFF"/>
          </a:solidFill>
          <a:ln cap="flat" cmpd="sng" w="1143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</a:rPr>
              <a:t>2</a:t>
            </a:r>
          </a:p>
        </p:txBody>
      </p:sp>
      <p:sp>
        <p:nvSpPr>
          <p:cNvPr id="161" name="Shape 161"/>
          <p:cNvSpPr/>
          <p:nvPr/>
        </p:nvSpPr>
        <p:spPr>
          <a:xfrm>
            <a:off x="2448650" y="1735150"/>
            <a:ext cx="359100" cy="369600"/>
          </a:xfrm>
          <a:prstGeom prst="ellipse">
            <a:avLst/>
          </a:prstGeom>
          <a:solidFill>
            <a:srgbClr val="FFFFFF"/>
          </a:solidFill>
          <a:ln cap="flat" cmpd="sng" w="1143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</a:rPr>
              <a:t>3</a:t>
            </a:r>
          </a:p>
        </p:txBody>
      </p:sp>
      <p:sp>
        <p:nvSpPr>
          <p:cNvPr id="162" name="Shape 162"/>
          <p:cNvSpPr/>
          <p:nvPr/>
        </p:nvSpPr>
        <p:spPr>
          <a:xfrm>
            <a:off x="2982050" y="1963750"/>
            <a:ext cx="359100" cy="369600"/>
          </a:xfrm>
          <a:prstGeom prst="ellipse">
            <a:avLst/>
          </a:prstGeom>
          <a:solidFill>
            <a:srgbClr val="FFFFFF"/>
          </a:solidFill>
          <a:ln cap="flat" cmpd="sng" w="1143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</a:rPr>
              <a:t>4</a:t>
            </a:r>
          </a:p>
        </p:txBody>
      </p:sp>
      <p:sp>
        <p:nvSpPr>
          <p:cNvPr id="163" name="Shape 163"/>
          <p:cNvSpPr/>
          <p:nvPr/>
        </p:nvSpPr>
        <p:spPr>
          <a:xfrm>
            <a:off x="2905850" y="3640150"/>
            <a:ext cx="359100" cy="369600"/>
          </a:xfrm>
          <a:prstGeom prst="ellipse">
            <a:avLst/>
          </a:prstGeom>
          <a:solidFill>
            <a:srgbClr val="FFFFFF"/>
          </a:solidFill>
          <a:ln cap="flat" cmpd="sng" w="1143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</a:rPr>
              <a:t>5</a:t>
            </a:r>
          </a:p>
        </p:txBody>
      </p:sp>
      <p:sp>
        <p:nvSpPr>
          <p:cNvPr id="164" name="Shape 164"/>
          <p:cNvSpPr/>
          <p:nvPr/>
        </p:nvSpPr>
        <p:spPr>
          <a:xfrm>
            <a:off x="1839050" y="3944950"/>
            <a:ext cx="359100" cy="369600"/>
          </a:xfrm>
          <a:prstGeom prst="ellipse">
            <a:avLst/>
          </a:prstGeom>
          <a:solidFill>
            <a:srgbClr val="FFFFFF"/>
          </a:solidFill>
          <a:ln cap="flat" cmpd="sng" w="1143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</a:rPr>
              <a:t>6</a:t>
            </a:r>
          </a:p>
        </p:txBody>
      </p:sp>
      <p:sp>
        <p:nvSpPr>
          <p:cNvPr id="165" name="Shape 165"/>
          <p:cNvSpPr/>
          <p:nvPr/>
        </p:nvSpPr>
        <p:spPr>
          <a:xfrm>
            <a:off x="696050" y="3944950"/>
            <a:ext cx="359100" cy="369600"/>
          </a:xfrm>
          <a:prstGeom prst="ellipse">
            <a:avLst/>
          </a:prstGeom>
          <a:solidFill>
            <a:srgbClr val="FFFFFF"/>
          </a:solidFill>
          <a:ln cap="flat" cmpd="sng" w="1143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</a:rPr>
              <a:t>7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3918350" y="116175"/>
            <a:ext cx="1658100" cy="48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1: Polygon Pools				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2:Tri Church				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3:Acute Elementary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4 Straight Family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5:Tetra Family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5867875" y="116175"/>
            <a:ext cx="1658100" cy="48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6:Septa Store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7: Hendeca Hospital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168975" y="158425"/>
            <a:ext cx="8354100" cy="4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ctor"/>
                <a:ea typeface="Actor"/>
                <a:cs typeface="Actor"/>
                <a:sym typeface="Actor"/>
              </a:rPr>
              <a:t>Reflection: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ctor"/>
                <a:ea typeface="Actor"/>
                <a:cs typeface="Actor"/>
                <a:sym typeface="Actor"/>
              </a:rPr>
              <a:t>What grade would you give it? Why?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ctor"/>
                <a:ea typeface="Actor"/>
                <a:cs typeface="Actor"/>
                <a:sym typeface="Actor"/>
              </a:rPr>
              <a:t>Ok, in report card style, a “3”. It didn't have all the buildings secure.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Actor"/>
              <a:ea typeface="Actor"/>
              <a:cs typeface="Actor"/>
              <a:sym typeface="Actor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Actor"/>
              <a:ea typeface="Actor"/>
              <a:cs typeface="Actor"/>
              <a:sym typeface="Acto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ctor"/>
                <a:ea typeface="Actor"/>
                <a:cs typeface="Actor"/>
                <a:sym typeface="Actor"/>
              </a:rPr>
              <a:t>Did you meet your standards?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ctor"/>
                <a:ea typeface="Actor"/>
                <a:cs typeface="Actor"/>
                <a:sym typeface="Actor"/>
              </a:rPr>
              <a:t>Yes. The roads had the parallel lines and the rest of the lines, the buildings had the rest!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Actor"/>
              <a:ea typeface="Actor"/>
              <a:cs typeface="Actor"/>
              <a:sym typeface="Acto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ctor"/>
                <a:ea typeface="Actor"/>
                <a:cs typeface="Actor"/>
                <a:sym typeface="Actor"/>
              </a:rPr>
              <a:t>How much did you know about the subject before we started?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ctor"/>
                <a:ea typeface="Actor"/>
                <a:cs typeface="Actor"/>
                <a:sym typeface="Actor"/>
              </a:rPr>
              <a:t>Not much, I thought geometry was just shapes. I was SO wrong.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Actor"/>
              <a:ea typeface="Actor"/>
              <a:cs typeface="Actor"/>
              <a:sym typeface="Acto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</a:rPr>
              <a:t> </a:t>
            </a:r>
            <a:r>
              <a:rPr lang="en">
                <a:solidFill>
                  <a:srgbClr val="FFFFFF"/>
                </a:solidFill>
                <a:latin typeface="Actor"/>
                <a:ea typeface="Actor"/>
                <a:cs typeface="Actor"/>
                <a:sym typeface="Actor"/>
              </a:rPr>
              <a:t>What will you change in the next revision of this piece?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ctor"/>
                <a:ea typeface="Actor"/>
                <a:cs typeface="Actor"/>
                <a:sym typeface="Actor"/>
              </a:rPr>
              <a:t>MAKE IT MORE REALISTIC. It had this color there and this one here!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Actor"/>
              <a:ea typeface="Actor"/>
              <a:cs typeface="Actor"/>
              <a:sym typeface="Acto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One thing I would like to improve upon is: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If I had a chance to do it again, I would work on one road at a time, one building at a time, and one extra at a time.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Actor"/>
              <a:ea typeface="Actor"/>
              <a:cs typeface="Actor"/>
              <a:sym typeface="Acto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253475" y="169000"/>
            <a:ext cx="8354100" cy="4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Actor"/>
              <a:ea typeface="Actor"/>
              <a:cs typeface="Actor"/>
              <a:sym typeface="Actor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ctor"/>
                <a:ea typeface="Actor"/>
                <a:cs typeface="Actor"/>
                <a:sym typeface="Actor"/>
              </a:rPr>
              <a:t>More Reflection: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Actor"/>
              <a:ea typeface="Actor"/>
              <a:cs typeface="Actor"/>
              <a:sym typeface="Acto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ctor"/>
                <a:ea typeface="Actor"/>
                <a:cs typeface="Actor"/>
                <a:sym typeface="Actor"/>
              </a:rPr>
              <a:t>What resources did you use while working on this piece? Which ones were especially helpful? Which ones would you use again?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ctor"/>
                <a:ea typeface="Actor"/>
                <a:cs typeface="Actor"/>
                <a:sym typeface="Actor"/>
              </a:rPr>
              <a:t>Tape and Sharpie. Great for making it colorful and keep the building in one piece.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Actor"/>
              <a:ea typeface="Actor"/>
              <a:cs typeface="Actor"/>
              <a:sym typeface="Acto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ctor"/>
                <a:ea typeface="Actor"/>
                <a:cs typeface="Actor"/>
                <a:sym typeface="Actor"/>
              </a:rPr>
              <a:t>In what ways did you do it differently?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ctor"/>
                <a:ea typeface="Actor"/>
                <a:cs typeface="Actor"/>
                <a:sym typeface="Actor"/>
              </a:rPr>
              <a:t>We did roads, buildings, extra.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Actor"/>
              <a:ea typeface="Actor"/>
              <a:cs typeface="Actor"/>
              <a:sym typeface="Acto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What did/do you find frustrating about it?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It was hard to color the buildings. It took a day to color the smallest building.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Actor"/>
              <a:ea typeface="Actor"/>
              <a:cs typeface="Actor"/>
              <a:sym typeface="Acto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ctor"/>
                <a:ea typeface="Actor"/>
                <a:cs typeface="Actor"/>
                <a:sym typeface="Actor"/>
              </a:rPr>
              <a:t>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Actor"/>
              <a:ea typeface="Actor"/>
              <a:cs typeface="Actor"/>
              <a:sym typeface="Acto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Actor"/>
              <a:ea typeface="Actor"/>
              <a:cs typeface="Actor"/>
              <a:sym typeface="Acto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Actor"/>
              <a:ea typeface="Actor"/>
              <a:cs typeface="Actor"/>
              <a:sym typeface="Acto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Actor"/>
              <a:ea typeface="Actor"/>
              <a:cs typeface="Actor"/>
              <a:sym typeface="Acto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Actor"/>
              <a:ea typeface="Actor"/>
              <a:cs typeface="Actor"/>
              <a:sym typeface="Acto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/>
              <a:t>I4fgdfghdxdfgfdt7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/>
              <a:t>‘}+\]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