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Source Code Pro"/>
      <p:regular r:id="rId19"/>
      <p:bold r:id="rId20"/>
    </p:embeddedFont>
    <p:embeddedFont>
      <p:font typeface="Pacifico"/>
      <p:regular r:id="rId21"/>
    </p:embeddedFont>
    <p:embeddedFont>
      <p:font typeface="Reenie Beanie"/>
      <p:regular r:id="rId22"/>
    </p:embeddedFont>
    <p:embeddedFont>
      <p:font typeface="Oswald"/>
      <p:regular r:id="rId23"/>
      <p:bold r:id="rId24"/>
    </p:embeddedFont>
    <p:embeddedFont>
      <p:font typeface="Bree Serif"/>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22" Type="http://schemas.openxmlformats.org/officeDocument/2006/relationships/font" Target="fonts/ReenieBeanie-regular.fntdata"/><Relationship Id="rId21" Type="http://schemas.openxmlformats.org/officeDocument/2006/relationships/font" Target="fonts/Pacifico-regular.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BreeSerif-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SourceCodePr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cxnSp>
        <p:nvCxnSpPr>
          <p:cNvPr id="53" name="Shape 53"/>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4" name="Shape 54"/>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5" name="Shape 55"/>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buFont typeface="Pacifico"/>
              <a:defRPr>
                <a:latin typeface="Pacifico"/>
                <a:ea typeface="Pacifico"/>
                <a:cs typeface="Pacifico"/>
                <a:sym typeface="Pacifico"/>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buFont typeface="Bree Serif"/>
              <a:defRPr>
                <a:latin typeface="Bree Serif"/>
                <a:ea typeface="Bree Serif"/>
                <a:cs typeface="Bree Serif"/>
                <a:sym typeface="Bree Seri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4" name="Shape 24"/>
          <p:cNvSpPr/>
          <p:nvPr/>
        </p:nvSpPr>
        <p:spPr>
          <a:xfrm>
            <a:off x="277975" y="1155800"/>
            <a:ext cx="994800" cy="175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7" name="Shape 27"/>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6" name="Shape 36"/>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9" name="Shape 39"/>
        <p:cNvGrpSpPr/>
        <p:nvPr/>
      </p:nvGrpSpPr>
      <p:grpSpPr>
        <a:xfrm>
          <a:off x="0" y="0"/>
          <a:ext cx="0" cy="0"/>
          <a:chOff x="0" y="0"/>
          <a:chExt cx="0" cy="0"/>
        </a:xfrm>
      </p:grpSpPr>
      <p:sp>
        <p:nvSpPr>
          <p:cNvPr id="40" name="Shape 40"/>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42" name="Shape 42"/>
        <p:cNvGrpSpPr/>
        <p:nvPr/>
      </p:nvGrpSpPr>
      <p:grpSpPr>
        <a:xfrm>
          <a:off x="0" y="0"/>
          <a:ext cx="0" cy="0"/>
          <a:chOff x="0" y="0"/>
          <a:chExt cx="0" cy="0"/>
        </a:xfrm>
      </p:grpSpPr>
      <p:sp>
        <p:nvSpPr>
          <p:cNvPr id="43" name="Shape 43"/>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5" name="Shape 45"/>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6" name="Shape 46"/>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shutterstock.com/s/check+symbol/searc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0.jp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8.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5.png"/><Relationship Id="rId5" Type="http://schemas.openxmlformats.org/officeDocument/2006/relationships/image" Target="../media/image04.png"/><Relationship Id="rId6"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411175" y="644300"/>
            <a:ext cx="8282400" cy="2109000"/>
          </a:xfrm>
          <a:prstGeom prst="rect">
            <a:avLst/>
          </a:prstGeom>
        </p:spPr>
        <p:txBody>
          <a:bodyPr anchorCtr="0" anchor="b" bIns="91425" lIns="91425" rIns="91425" tIns="91425">
            <a:noAutofit/>
          </a:bodyPr>
          <a:lstStyle/>
          <a:p>
            <a:pPr indent="0" lvl="0" marL="914400" algn="l">
              <a:spcBef>
                <a:spcPts val="0"/>
              </a:spcBef>
              <a:buNone/>
            </a:pPr>
            <a:r>
              <a:rPr lang="en" sz="3000"/>
              <a:t>Geocity Documentation and Reflection</a:t>
            </a:r>
          </a:p>
        </p:txBody>
      </p:sp>
      <p:sp>
        <p:nvSpPr>
          <p:cNvPr id="64" name="Shape 64"/>
          <p:cNvSpPr txBox="1"/>
          <p:nvPr>
            <p:ph idx="1" type="subTitle"/>
          </p:nvPr>
        </p:nvSpPr>
        <p:spPr>
          <a:xfrm>
            <a:off x="430800" y="3374650"/>
            <a:ext cx="8282400" cy="1260600"/>
          </a:xfrm>
          <a:prstGeom prst="rect">
            <a:avLst/>
          </a:prstGeom>
        </p:spPr>
        <p:txBody>
          <a:bodyPr anchorCtr="0" anchor="ctr" bIns="91425" lIns="91425" rIns="91425" tIns="91425">
            <a:noAutofit/>
          </a:bodyPr>
          <a:lstStyle/>
          <a:p>
            <a:pPr indent="0" lvl="0" marL="2743200" algn="l">
              <a:spcBef>
                <a:spcPts val="0"/>
              </a:spcBef>
              <a:buNone/>
            </a:pPr>
            <a:r>
              <a:t/>
            </a:r>
            <a:endParaRPr sz="3000">
              <a:solidFill>
                <a:srgbClr val="000000"/>
              </a:solidFill>
              <a:latin typeface="Reenie Beanie"/>
              <a:ea typeface="Reenie Beanie"/>
              <a:cs typeface="Reenie Beanie"/>
              <a:sym typeface="Reenie Beanie"/>
            </a:endParaRPr>
          </a:p>
        </p:txBody>
      </p:sp>
      <p:sp>
        <p:nvSpPr>
          <p:cNvPr id="65" name="Shape 65"/>
          <p:cNvSpPr/>
          <p:nvPr/>
        </p:nvSpPr>
        <p:spPr>
          <a:xfrm>
            <a:off x="2013812" y="814450"/>
            <a:ext cx="5077120" cy="1441624"/>
          </a:xfrm>
          <a:prstGeom prst="rect">
            <a:avLst/>
          </a:prstGeom>
        </p:spPr>
        <p:txBody>
          <a:bodyPr>
            <a:prstTxWarp prst="textPlain"/>
          </a:bodyPr>
          <a:lstStyle/>
          <a:p>
            <a:pPr lvl="0" algn="ctr"/>
            <a:r>
              <a:rPr b="0" i="0">
                <a:ln cap="flat" cmpd="sng" w="38100">
                  <a:solidFill>
                    <a:srgbClr val="FFFFFF"/>
                  </a:solidFill>
                  <a:prstDash val="solid"/>
                  <a:round/>
                  <a:headEnd len="med" w="med" type="none"/>
                  <a:tailEnd len="med" w="med" type="none"/>
                </a:ln>
                <a:noFill/>
                <a:latin typeface="Pacifico"/>
              </a:rPr>
              <a:t>Septacisco</a:t>
            </a:r>
          </a:p>
        </p:txBody>
      </p:sp>
      <p:sp>
        <p:nvSpPr>
          <p:cNvPr id="66" name="Shape 66"/>
          <p:cNvSpPr/>
          <p:nvPr/>
        </p:nvSpPr>
        <p:spPr>
          <a:xfrm>
            <a:off x="2033437" y="814450"/>
            <a:ext cx="5077120" cy="1441624"/>
          </a:xfrm>
          <a:prstGeom prst="rect">
            <a:avLst/>
          </a:prstGeom>
        </p:spPr>
        <p:txBody>
          <a:bodyPr>
            <a:prstTxWarp prst="textPlain"/>
          </a:bodyPr>
          <a:lstStyle/>
          <a:p>
            <a:pPr lvl="0" algn="ctr"/>
            <a:r>
              <a:rPr b="0" i="0">
                <a:ln cap="flat" cmpd="sng" w="38100">
                  <a:solidFill>
                    <a:srgbClr val="000000"/>
                  </a:solidFill>
                  <a:prstDash val="solid"/>
                  <a:round/>
                  <a:headEnd len="med" w="med" type="none"/>
                  <a:tailEnd len="med" w="med" type="none"/>
                </a:ln>
                <a:solidFill>
                  <a:schemeClr val="dk1"/>
                </a:solidFill>
                <a:latin typeface="Pacifico"/>
              </a:rPr>
              <a:t>Septacisco</a:t>
            </a:r>
          </a:p>
        </p:txBody>
      </p:sp>
      <p:sp>
        <p:nvSpPr>
          <p:cNvPr id="67" name="Shape 67"/>
          <p:cNvSpPr/>
          <p:nvPr/>
        </p:nvSpPr>
        <p:spPr>
          <a:xfrm>
            <a:off x="2033437" y="814450"/>
            <a:ext cx="5077120" cy="1441624"/>
          </a:xfrm>
          <a:prstGeom prst="rect">
            <a:avLst/>
          </a:prstGeom>
        </p:spPr>
        <p:txBody>
          <a:bodyPr>
            <a:prstTxWarp prst="textPlain"/>
          </a:bodyPr>
          <a:lstStyle/>
          <a:p>
            <a:pPr lvl="0" algn="ctr"/>
            <a:r>
              <a:rPr b="0" i="0">
                <a:ln>
                  <a:noFill/>
                </a:ln>
                <a:solidFill>
                  <a:srgbClr val="FF00FF"/>
                </a:solidFill>
                <a:latin typeface="Pacifico"/>
              </a:rPr>
              <a:t>Septacisco</a:t>
            </a:r>
          </a:p>
        </p:txBody>
      </p:sp>
      <p:sp>
        <p:nvSpPr>
          <p:cNvPr id="68" name="Shape 68"/>
          <p:cNvSpPr/>
          <p:nvPr/>
        </p:nvSpPr>
        <p:spPr>
          <a:xfrm>
            <a:off x="1747948" y="3482225"/>
            <a:ext cx="5255776" cy="1153032"/>
          </a:xfrm>
          <a:prstGeom prst="rect">
            <a:avLst/>
          </a:prstGeom>
        </p:spPr>
        <p:txBody>
          <a:bodyPr>
            <a:prstTxWarp prst="textPlain"/>
          </a:bodyPr>
          <a:lstStyle/>
          <a:p>
            <a:pPr lvl="0" algn="ctr"/>
            <a:r>
              <a:rPr b="0" i="0">
                <a:ln cap="flat" cmpd="sng" w="114300">
                  <a:solidFill>
                    <a:srgbClr val="990000"/>
                  </a:solidFill>
                  <a:prstDash val="solid"/>
                  <a:round/>
                  <a:headEnd len="med" w="med" type="none"/>
                  <a:tailEnd len="med" w="med" type="none"/>
                </a:ln>
                <a:noFill/>
                <a:latin typeface="Reenie Beanie"/>
              </a:rPr>
              <a:t>By: Marc Y.</a:t>
            </a:r>
          </a:p>
        </p:txBody>
      </p:sp>
      <p:sp>
        <p:nvSpPr>
          <p:cNvPr id="69" name="Shape 69"/>
          <p:cNvSpPr/>
          <p:nvPr/>
        </p:nvSpPr>
        <p:spPr>
          <a:xfrm>
            <a:off x="1837274" y="3524275"/>
            <a:ext cx="5255776" cy="1068925"/>
          </a:xfrm>
          <a:prstGeom prst="rect">
            <a:avLst/>
          </a:prstGeom>
        </p:spPr>
        <p:txBody>
          <a:bodyPr>
            <a:prstTxWarp prst="textPlain"/>
          </a:bodyPr>
          <a:lstStyle/>
          <a:p>
            <a:pPr lvl="0" algn="ctr"/>
            <a:r>
              <a:rPr b="0" i="0">
                <a:ln>
                  <a:noFill/>
                </a:ln>
                <a:solidFill>
                  <a:schemeClr val="dk1"/>
                </a:solidFill>
                <a:latin typeface="Reenie Beanie"/>
              </a:rPr>
              <a:t>By: Marc 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0"/>
            <a:ext cx="8520600" cy="598800"/>
          </a:xfrm>
          <a:prstGeom prst="rect">
            <a:avLst/>
          </a:prstGeom>
        </p:spPr>
        <p:txBody>
          <a:bodyPr anchorCtr="0" anchor="b" bIns="91425" lIns="91425" rIns="91425" tIns="91425">
            <a:noAutofit/>
          </a:bodyPr>
          <a:lstStyle/>
          <a:p>
            <a:pPr lvl="0">
              <a:spcBef>
                <a:spcPts val="0"/>
              </a:spcBef>
              <a:buNone/>
            </a:pPr>
            <a:r>
              <a:rPr lang="en"/>
              <a:t>Reflection</a:t>
            </a:r>
          </a:p>
        </p:txBody>
      </p:sp>
      <p:sp>
        <p:nvSpPr>
          <p:cNvPr id="177" name="Shape 177"/>
          <p:cNvSpPr txBox="1"/>
          <p:nvPr>
            <p:ph idx="1" type="body"/>
          </p:nvPr>
        </p:nvSpPr>
        <p:spPr>
          <a:xfrm>
            <a:off x="311700" y="553200"/>
            <a:ext cx="8520600" cy="4366800"/>
          </a:xfrm>
          <a:prstGeom prst="rect">
            <a:avLst/>
          </a:prstGeom>
          <a:ln>
            <a:noFill/>
          </a:ln>
        </p:spPr>
        <p:txBody>
          <a:bodyPr anchorCtr="0" anchor="t" bIns="91425" lIns="91425" rIns="91425" tIns="91425">
            <a:noAutofit/>
          </a:bodyPr>
          <a:lstStyle/>
          <a:p>
            <a:pPr indent="457200" lvl="0" marL="0" rtl="0">
              <a:spcBef>
                <a:spcPts val="0"/>
              </a:spcBef>
              <a:buNone/>
            </a:pPr>
            <a:r>
              <a:rPr lang="en" sz="1200">
                <a:solidFill>
                  <a:srgbClr val="F1C232"/>
                </a:solidFill>
              </a:rPr>
              <a:t> How much did you know about the subject before we started?</a:t>
            </a:r>
          </a:p>
          <a:p>
            <a:pPr indent="457200" lvl="0" marL="0" rtl="0">
              <a:spcBef>
                <a:spcPts val="0"/>
              </a:spcBef>
              <a:buNone/>
            </a:pPr>
            <a:r>
              <a:rPr lang="en" sz="1200">
                <a:solidFill>
                  <a:srgbClr val="F1C232"/>
                </a:solidFill>
              </a:rPr>
              <a:t>I didn’t really know what geometry was, I knew that it had something to do with shapes, and I knew it was a thing. So I didn’t know much about geometry before we started.</a:t>
            </a:r>
          </a:p>
          <a:p>
            <a:pPr indent="457200" lvl="0" marL="0" rtl="0">
              <a:spcBef>
                <a:spcPts val="0"/>
              </a:spcBef>
              <a:buNone/>
            </a:pPr>
            <a:r>
              <a:rPr lang="en" sz="1200">
                <a:solidFill>
                  <a:srgbClr val="F1C232"/>
                </a:solidFill>
              </a:rPr>
              <a:t>In what ways do you think you need to improve?</a:t>
            </a:r>
          </a:p>
          <a:p>
            <a:pPr indent="457200" lvl="0" marL="0" rtl="0">
              <a:spcBef>
                <a:spcPts val="0"/>
              </a:spcBef>
              <a:buNone/>
            </a:pPr>
            <a:r>
              <a:rPr lang="en" sz="1200">
                <a:solidFill>
                  <a:srgbClr val="F1C232"/>
                </a:solidFill>
              </a:rPr>
              <a:t>I wasn’t really focused most of the time. I was pretty focused but not enough for me to enjoy myself. I was always stressing out about things like if we were going to finish the project in time, and if our buildings were visually appealing, even though I should’ve been focused on making my buildings and getting everything finished.</a:t>
            </a:r>
          </a:p>
          <a:p>
            <a:pPr indent="457200" lvl="0" rtl="0">
              <a:spcBef>
                <a:spcPts val="0"/>
              </a:spcBef>
              <a:spcAft>
                <a:spcPts val="0"/>
              </a:spcAft>
              <a:buNone/>
            </a:pPr>
            <a:r>
              <a:rPr lang="en" sz="1100">
                <a:solidFill>
                  <a:srgbClr val="00FF00"/>
                </a:solidFill>
                <a:latin typeface="Arial"/>
                <a:ea typeface="Arial"/>
                <a:cs typeface="Arial"/>
                <a:sym typeface="Arial"/>
              </a:rPr>
              <a:t>  </a:t>
            </a:r>
            <a:r>
              <a:rPr lang="en" sz="1200">
                <a:solidFill>
                  <a:srgbClr val="00FF00"/>
                </a:solidFill>
              </a:rPr>
              <a:t>What was especially satisfying to you about either the process or the finished product?</a:t>
            </a:r>
          </a:p>
          <a:p>
            <a:pPr indent="457200" lvl="0" rtl="0">
              <a:spcBef>
                <a:spcPts val="0"/>
              </a:spcBef>
              <a:spcAft>
                <a:spcPts val="0"/>
              </a:spcAft>
              <a:buNone/>
            </a:pPr>
            <a:r>
              <a:t/>
            </a:r>
            <a:endParaRPr sz="1200">
              <a:solidFill>
                <a:srgbClr val="00FF00"/>
              </a:solidFill>
            </a:endParaRPr>
          </a:p>
          <a:p>
            <a:pPr indent="457200" lvl="0" rtl="0">
              <a:spcBef>
                <a:spcPts val="0"/>
              </a:spcBef>
              <a:spcAft>
                <a:spcPts val="0"/>
              </a:spcAft>
              <a:buNone/>
            </a:pPr>
            <a:r>
              <a:rPr lang="en" sz="1200">
                <a:solidFill>
                  <a:srgbClr val="00FF00"/>
                </a:solidFill>
              </a:rPr>
              <a:t>My first is just getting the product finished, as I was stressing out about it, I was glad we actually finished. My second is just the roads. I used pastels for the roads, and I am really proud of the idea, because it looks almost like dry paint on an actual road. The roads, to me, are one of the most visually appealing things out of our build.</a:t>
            </a:r>
          </a:p>
          <a:p>
            <a:pPr indent="457200" lvl="0" marL="0">
              <a:spcBef>
                <a:spcPts val="0"/>
              </a:spcBef>
              <a:buNone/>
            </a:pPr>
            <a:r>
              <a:rPr lang="en">
                <a:solidFill>
                  <a:srgbClr val="00FF00"/>
                </a:solidFill>
              </a:rPr>
              <a:t>																</a:t>
            </a:r>
            <a:r>
              <a:rPr lang="en"/>
              <a:t>			</a:t>
            </a:r>
          </a:p>
          <a:p>
            <a:pPr lvl="0">
              <a:spcBef>
                <a:spcPts val="0"/>
              </a:spcBef>
              <a:buNone/>
            </a:pPr>
            <a:r>
              <a:t/>
            </a:r>
            <a:endParaRPr/>
          </a:p>
          <a:p>
            <a:pPr lvl="0">
              <a:spcBef>
                <a:spcPts val="0"/>
              </a:spcBef>
              <a:buNone/>
            </a:pPr>
            <a:r>
              <a:rPr lang="en"/>
              <a: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0"/>
            <a:ext cx="8520600" cy="733500"/>
          </a:xfrm>
          <a:prstGeom prst="rect">
            <a:avLst/>
          </a:prstGeom>
        </p:spPr>
        <p:txBody>
          <a:bodyPr anchorCtr="0" anchor="b" bIns="91425" lIns="91425" rIns="91425" tIns="91425">
            <a:noAutofit/>
          </a:bodyPr>
          <a:lstStyle/>
          <a:p>
            <a:pPr lvl="0">
              <a:spcBef>
                <a:spcPts val="0"/>
              </a:spcBef>
              <a:buNone/>
            </a:pPr>
            <a:r>
              <a:rPr lang="en"/>
              <a:t>Reflection</a:t>
            </a:r>
          </a:p>
        </p:txBody>
      </p:sp>
      <p:sp>
        <p:nvSpPr>
          <p:cNvPr id="183" name="Shape 183"/>
          <p:cNvSpPr txBox="1"/>
          <p:nvPr>
            <p:ph idx="1" type="body"/>
          </p:nvPr>
        </p:nvSpPr>
        <p:spPr>
          <a:xfrm>
            <a:off x="311700" y="733500"/>
            <a:ext cx="8520600" cy="4331400"/>
          </a:xfrm>
          <a:prstGeom prst="rect">
            <a:avLst/>
          </a:prstGeom>
        </p:spPr>
        <p:txBody>
          <a:bodyPr anchorCtr="0" anchor="t" bIns="91425" lIns="91425" rIns="91425" tIns="91425">
            <a:noAutofit/>
          </a:bodyPr>
          <a:lstStyle/>
          <a:p>
            <a:pPr lvl="0">
              <a:spcBef>
                <a:spcPts val="0"/>
              </a:spcBef>
              <a:buNone/>
            </a:pPr>
            <a:r>
              <a:rPr lang="en"/>
              <a:t>	</a:t>
            </a:r>
            <a:r>
              <a:rPr lang="en" sz="1200">
                <a:solidFill>
                  <a:srgbClr val="00FF00"/>
                </a:solidFill>
              </a:rPr>
              <a:t>What did/do you find frustrating about it?</a:t>
            </a:r>
          </a:p>
          <a:p>
            <a:pPr lvl="0">
              <a:spcBef>
                <a:spcPts val="0"/>
              </a:spcBef>
              <a:buNone/>
            </a:pPr>
            <a:r>
              <a:rPr lang="en" sz="1200">
                <a:solidFill>
                  <a:srgbClr val="00FF00"/>
                </a:solidFill>
              </a:rPr>
              <a:t>	Staying focused was a big reason why I was frustrated. There were so many distractions around me, and I couldn’t stay focused on finishing one building, so it’s lucky we got our 8 buildings finished before we finished working on our Geocity.</a:t>
            </a:r>
          </a:p>
          <a:p>
            <a:pPr lvl="0">
              <a:spcBef>
                <a:spcPts val="0"/>
              </a:spcBef>
              <a:buNone/>
            </a:pPr>
            <a:r>
              <a:rPr lang="en" sz="1200">
                <a:solidFill>
                  <a:srgbClr val="00FF00"/>
                </a:solidFill>
              </a:rPr>
              <a:t>	</a:t>
            </a:r>
            <a:r>
              <a:rPr lang="en" sz="1200">
                <a:solidFill>
                  <a:srgbClr val="9900FF"/>
                </a:solidFill>
              </a:rPr>
              <a:t>What grade would you give it? Why?</a:t>
            </a:r>
          </a:p>
          <a:p>
            <a:pPr lvl="0">
              <a:spcBef>
                <a:spcPts val="0"/>
              </a:spcBef>
              <a:buNone/>
            </a:pPr>
            <a:r>
              <a:rPr lang="en" sz="1200">
                <a:solidFill>
                  <a:srgbClr val="9900FF"/>
                </a:solidFill>
              </a:rPr>
              <a:t>	A 2 would be a good grade in my opinion. 2 is two below 4, meaning we did not complete two of the things on the requirements list. Also, 2 is the amount of requirements that we did not complete, so in my opinion, 2 is the most accurate answer.</a:t>
            </a:r>
          </a:p>
          <a:p>
            <a:pPr lvl="0">
              <a:spcBef>
                <a:spcPts val="0"/>
              </a:spcBef>
              <a:buNone/>
            </a:pPr>
            <a:r>
              <a:rPr lang="en">
                <a:solidFill>
                  <a:srgbClr val="00FF00"/>
                </a:solidFill>
              </a:rPr>
              <a:t>	</a:t>
            </a:r>
          </a:p>
          <a:p>
            <a:pPr lvl="0">
              <a:spcBef>
                <a:spcPts val="0"/>
              </a:spcBef>
              <a:buNone/>
            </a:pPr>
            <a:r>
              <a:rPr lang="en">
                <a:solidFill>
                  <a:srgbClr val="00FF00"/>
                </a:solidFill>
              </a:rPr>
              <a:t>	</a:t>
            </a:r>
          </a:p>
          <a:p>
            <a:pPr lvl="0">
              <a:spcBef>
                <a:spcPts val="0"/>
              </a:spcBef>
              <a:buNone/>
            </a:pPr>
            <a:r>
              <a:t/>
            </a:r>
            <a:endParaRPr>
              <a:solidFill>
                <a:srgbClr val="00FF00"/>
              </a:solidFill>
            </a:endParaRPr>
          </a:p>
          <a:p>
            <a:pPr lvl="0">
              <a:spcBef>
                <a:spcPts val="0"/>
              </a:spcBef>
              <a:buNone/>
            </a:pPr>
            <a:r>
              <a:rPr lang="en">
                <a:solidFill>
                  <a:srgbClr val="00FF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Reflection</a:t>
            </a:r>
          </a:p>
        </p:txBody>
      </p:sp>
      <p:sp>
        <p:nvSpPr>
          <p:cNvPr id="189" name="Shape 189"/>
          <p:cNvSpPr txBox="1"/>
          <p:nvPr>
            <p:ph idx="1" type="body"/>
          </p:nvPr>
        </p:nvSpPr>
        <p:spPr>
          <a:xfrm>
            <a:off x="311700" y="1053375"/>
            <a:ext cx="8520600" cy="3515400"/>
          </a:xfrm>
          <a:prstGeom prst="rect">
            <a:avLst/>
          </a:prstGeom>
        </p:spPr>
        <p:txBody>
          <a:bodyPr anchorCtr="0" anchor="t" bIns="91425" lIns="91425" rIns="91425" tIns="91425">
            <a:noAutofit/>
          </a:bodyPr>
          <a:lstStyle/>
          <a:p>
            <a:pPr lvl="0">
              <a:spcBef>
                <a:spcPts val="0"/>
              </a:spcBef>
              <a:buNone/>
            </a:pPr>
            <a:r>
              <a:rPr lang="en">
                <a:solidFill>
                  <a:srgbClr val="9900FF"/>
                </a:solidFill>
              </a:rPr>
              <a:t>	</a:t>
            </a:r>
            <a:r>
              <a:rPr lang="en" sz="1200">
                <a:solidFill>
                  <a:srgbClr val="9900FF"/>
                </a:solidFill>
              </a:rPr>
              <a:t>In what ways did it not meet those standards?</a:t>
            </a:r>
          </a:p>
          <a:p>
            <a:pPr lvl="0">
              <a:spcBef>
                <a:spcPts val="0"/>
              </a:spcBef>
              <a:buNone/>
            </a:pPr>
            <a:r>
              <a:rPr lang="en" sz="1200">
                <a:solidFill>
                  <a:srgbClr val="9900FF"/>
                </a:solidFill>
              </a:rPr>
              <a:t>	It was almost visually appealing, but I had to miss school on the last day we were working on it, and when I came back, there was tape just stuck on the build, and the car I made was just cardboard and tape, and wasn’t visually appealing. That is why I think we did not make our build visually appealing, and why we ended up not meeting the standards.</a:t>
            </a:r>
          </a:p>
          <a:p>
            <a:pPr lvl="0">
              <a:spcBef>
                <a:spcPts val="0"/>
              </a:spcBef>
              <a:buNone/>
            </a:pPr>
            <a:r>
              <a:rPr lang="en" sz="1200">
                <a:solidFill>
                  <a:srgbClr val="9900FF"/>
                </a:solidFill>
              </a:rPr>
              <a:t>	</a:t>
            </a:r>
            <a:r>
              <a:rPr lang="en" sz="1200">
                <a:solidFill>
                  <a:srgbClr val="0000FF"/>
                </a:solidFill>
              </a:rPr>
              <a:t>What would you change if you had a chance to do this piece over again?</a:t>
            </a:r>
          </a:p>
          <a:p>
            <a:pPr lvl="0">
              <a:spcBef>
                <a:spcPts val="0"/>
              </a:spcBef>
              <a:buNone/>
            </a:pPr>
            <a:r>
              <a:rPr lang="en" sz="1200">
                <a:solidFill>
                  <a:srgbClr val="0000FF"/>
                </a:solidFill>
              </a:rPr>
              <a:t>	Probably the cars, or buildings. We only had one car, that did not look good, and it was just cardboard and tape. The buildings were almost good, only if all of them were different shapes, but our buildings were all rectangles, and I was not really happy about that.</a:t>
            </a:r>
          </a:p>
          <a:p>
            <a:pPr lvl="0">
              <a:spcBef>
                <a:spcPts val="0"/>
              </a:spcBef>
              <a:buNone/>
            </a:pPr>
            <a:r>
              <a:rPr lang="en" sz="1200">
                <a:solidFill>
                  <a:srgbClr val="9900FF"/>
                </a:solidFill>
              </a:rPr>
              <a:t>	</a:t>
            </a:r>
          </a:p>
          <a:p>
            <a:pPr lvl="0">
              <a:spcBef>
                <a:spcPts val="0"/>
              </a:spcBef>
              <a:buNone/>
            </a:pPr>
            <a:r>
              <a:rPr lang="en" sz="1200">
                <a:solidFill>
                  <a:srgbClr val="9900FF"/>
                </a:solidFill>
              </a:rPr>
              <a:t>	</a:t>
            </a:r>
          </a:p>
          <a:p>
            <a:pPr lvl="0">
              <a:spcBef>
                <a:spcPts val="0"/>
              </a:spcBef>
              <a:buNone/>
            </a:pPr>
            <a:r>
              <a:rPr lang="en" sz="1200">
                <a:solidFill>
                  <a:srgbClr val="9900FF"/>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Reflection</a:t>
            </a:r>
          </a:p>
        </p:txBody>
      </p:sp>
      <p:sp>
        <p:nvSpPr>
          <p:cNvPr id="195" name="Shape 195"/>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sz="1200">
                <a:solidFill>
                  <a:srgbClr val="0000FF"/>
                </a:solidFill>
              </a:rPr>
              <a:t>	As you look at this piece, what's one thing that you would like to try to improve upon?</a:t>
            </a:r>
          </a:p>
          <a:p>
            <a:pPr lvl="0">
              <a:spcBef>
                <a:spcPts val="0"/>
              </a:spcBef>
              <a:buNone/>
            </a:pPr>
            <a:r>
              <a:rPr lang="en" sz="1200">
                <a:solidFill>
                  <a:srgbClr val="0000FF"/>
                </a:solidFill>
              </a:rPr>
              <a:t>	I’ve already said this so many times, but I will say it again, I want it to be visually appealing. I think that is the biggest problem with our build, that it’s not as visually appealing as I wanted it to be. We tried, but we didn’t have enough time to finish our build and make it actually finished the way we wanted it to be. I really thought this was going to be where our project was visually appealing, but in my opinion, I think we failed our goal by just a small amount.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Credits</a:t>
            </a:r>
          </a:p>
        </p:txBody>
      </p:sp>
      <p:sp>
        <p:nvSpPr>
          <p:cNvPr id="201" name="Shape 201"/>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Check and X Symbol (Slide 2) found on: </a:t>
            </a:r>
            <a:r>
              <a:rPr lang="en" u="sng">
                <a:solidFill>
                  <a:schemeClr val="hlink"/>
                </a:solidFill>
                <a:hlinkClick r:id="rId3"/>
              </a:rPr>
              <a:t>http://www.shutterstock.com/s/check+symbol/search.html</a:t>
            </a:r>
            <a:r>
              <a:rPr lang="en"/>
              <a:t> </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Requirements </a:t>
            </a:r>
          </a:p>
        </p:txBody>
      </p:sp>
      <p:sp>
        <p:nvSpPr>
          <p:cNvPr id="75" name="Shape 75"/>
          <p:cNvSpPr txBox="1"/>
          <p:nvPr>
            <p:ph idx="1" type="body"/>
          </p:nvPr>
        </p:nvSpPr>
        <p:spPr>
          <a:xfrm>
            <a:off x="311700" y="1468825"/>
            <a:ext cx="8520600" cy="3099900"/>
          </a:xfrm>
          <a:prstGeom prst="rect">
            <a:avLst/>
          </a:prstGeom>
        </p:spPr>
        <p:txBody>
          <a:bodyPr anchorCtr="0" anchor="t" bIns="91425" lIns="91425" rIns="91425" tIns="91425">
            <a:noAutofit/>
          </a:bodyPr>
          <a:lstStyle/>
          <a:p>
            <a:pPr indent="457200" lvl="0">
              <a:spcBef>
                <a:spcPts val="0"/>
              </a:spcBef>
              <a:buNone/>
            </a:pPr>
            <a:r>
              <a:rPr lang="en"/>
              <a:t>2 Parallel Roads</a:t>
            </a:r>
          </a:p>
          <a:p>
            <a:pPr indent="457200" lvl="0">
              <a:spcBef>
                <a:spcPts val="0"/>
              </a:spcBef>
              <a:buNone/>
            </a:pPr>
            <a:r>
              <a:rPr lang="en"/>
              <a:t>1 Perpendicular Road</a:t>
            </a:r>
          </a:p>
          <a:p>
            <a:pPr indent="457200" lvl="0">
              <a:spcBef>
                <a:spcPts val="0"/>
              </a:spcBef>
              <a:buNone/>
            </a:pPr>
            <a:r>
              <a:rPr lang="en"/>
              <a:t>1 Intersecting Road</a:t>
            </a:r>
          </a:p>
          <a:p>
            <a:pPr indent="457200" lvl="0">
              <a:spcBef>
                <a:spcPts val="0"/>
              </a:spcBef>
              <a:buNone/>
            </a:pPr>
            <a:r>
              <a:rPr lang="en"/>
              <a:t>8 3-D Shaped Buildings/Structures</a:t>
            </a:r>
          </a:p>
          <a:p>
            <a:pPr indent="457200" lvl="0" rtl="0">
              <a:spcBef>
                <a:spcPts val="0"/>
              </a:spcBef>
              <a:buNone/>
            </a:pPr>
            <a:r>
              <a:rPr lang="en"/>
              <a:t>5 Additional Things (extra buildings, cars, extra roads, traffic lights, etc.).</a:t>
            </a:r>
          </a:p>
          <a:p>
            <a:pPr indent="457200" lvl="0">
              <a:spcBef>
                <a:spcPts val="0"/>
              </a:spcBef>
              <a:buNone/>
            </a:pPr>
            <a:r>
              <a:rPr lang="en"/>
              <a:t>Build must be visually appealing.</a:t>
            </a:r>
          </a:p>
        </p:txBody>
      </p:sp>
      <p:pic>
        <p:nvPicPr>
          <p:cNvPr id="76" name="Shape 76"/>
          <p:cNvPicPr preferRelativeResize="0"/>
          <p:nvPr/>
        </p:nvPicPr>
        <p:blipFill rotWithShape="1">
          <a:blip r:embed="rId3">
            <a:alphaModFix/>
          </a:blip>
          <a:srcRect b="22922" l="51202" r="10557" t="23458"/>
          <a:stretch/>
        </p:blipFill>
        <p:spPr>
          <a:xfrm>
            <a:off x="248649" y="3568326"/>
            <a:ext cx="512500" cy="555923"/>
          </a:xfrm>
          <a:prstGeom prst="rect">
            <a:avLst/>
          </a:prstGeom>
          <a:noFill/>
          <a:ln>
            <a:noFill/>
          </a:ln>
        </p:spPr>
      </p:pic>
      <p:pic>
        <p:nvPicPr>
          <p:cNvPr id="77" name="Shape 77"/>
          <p:cNvPicPr preferRelativeResize="0"/>
          <p:nvPr/>
        </p:nvPicPr>
        <p:blipFill rotWithShape="1">
          <a:blip r:embed="rId4">
            <a:alphaModFix/>
          </a:blip>
          <a:srcRect b="25283" l="8655" r="50514" t="18580"/>
          <a:stretch/>
        </p:blipFill>
        <p:spPr>
          <a:xfrm>
            <a:off x="248649" y="1914625"/>
            <a:ext cx="512500" cy="545050"/>
          </a:xfrm>
          <a:prstGeom prst="rect">
            <a:avLst/>
          </a:prstGeom>
          <a:noFill/>
          <a:ln>
            <a:noFill/>
          </a:ln>
        </p:spPr>
      </p:pic>
      <p:pic>
        <p:nvPicPr>
          <p:cNvPr id="78" name="Shape 78"/>
          <p:cNvPicPr preferRelativeResize="0"/>
          <p:nvPr/>
        </p:nvPicPr>
        <p:blipFill rotWithShape="1">
          <a:blip r:embed="rId4">
            <a:alphaModFix/>
          </a:blip>
          <a:srcRect b="25283" l="8655" r="50514" t="18580"/>
          <a:stretch/>
        </p:blipFill>
        <p:spPr>
          <a:xfrm>
            <a:off x="248649" y="2468950"/>
            <a:ext cx="512500" cy="545050"/>
          </a:xfrm>
          <a:prstGeom prst="rect">
            <a:avLst/>
          </a:prstGeom>
          <a:noFill/>
          <a:ln>
            <a:noFill/>
          </a:ln>
        </p:spPr>
      </p:pic>
      <p:pic>
        <p:nvPicPr>
          <p:cNvPr id="79" name="Shape 79"/>
          <p:cNvPicPr preferRelativeResize="0"/>
          <p:nvPr/>
        </p:nvPicPr>
        <p:blipFill rotWithShape="1">
          <a:blip r:embed="rId4">
            <a:alphaModFix/>
          </a:blip>
          <a:srcRect b="25283" l="8655" r="50514" t="18580"/>
          <a:stretch/>
        </p:blipFill>
        <p:spPr>
          <a:xfrm>
            <a:off x="248649" y="1360300"/>
            <a:ext cx="512500" cy="545050"/>
          </a:xfrm>
          <a:prstGeom prst="rect">
            <a:avLst/>
          </a:prstGeom>
          <a:noFill/>
          <a:ln>
            <a:noFill/>
          </a:ln>
        </p:spPr>
      </p:pic>
      <p:pic>
        <p:nvPicPr>
          <p:cNvPr id="80" name="Shape 80"/>
          <p:cNvPicPr preferRelativeResize="0"/>
          <p:nvPr/>
        </p:nvPicPr>
        <p:blipFill rotWithShape="1">
          <a:blip r:embed="rId4">
            <a:alphaModFix/>
          </a:blip>
          <a:srcRect b="25283" l="8655" r="50514" t="18580"/>
          <a:stretch/>
        </p:blipFill>
        <p:spPr>
          <a:xfrm>
            <a:off x="248649" y="3023275"/>
            <a:ext cx="512500" cy="545050"/>
          </a:xfrm>
          <a:prstGeom prst="rect">
            <a:avLst/>
          </a:prstGeom>
          <a:noFill/>
          <a:ln>
            <a:noFill/>
          </a:ln>
        </p:spPr>
      </p:pic>
      <p:pic>
        <p:nvPicPr>
          <p:cNvPr id="81" name="Shape 81"/>
          <p:cNvPicPr preferRelativeResize="0"/>
          <p:nvPr/>
        </p:nvPicPr>
        <p:blipFill rotWithShape="1">
          <a:blip r:embed="rId3">
            <a:alphaModFix/>
          </a:blip>
          <a:srcRect b="22922" l="51202" r="10557" t="23458"/>
          <a:stretch/>
        </p:blipFill>
        <p:spPr>
          <a:xfrm>
            <a:off x="248649" y="4131926"/>
            <a:ext cx="512500" cy="555923"/>
          </a:xfrm>
          <a:prstGeom prst="rect">
            <a:avLst/>
          </a:prstGeom>
          <a:noFill/>
          <a:ln>
            <a:noFill/>
          </a:ln>
        </p:spPr>
      </p:pic>
      <p:pic>
        <p:nvPicPr>
          <p:cNvPr id="82" name="Shape 82"/>
          <p:cNvPicPr preferRelativeResize="0"/>
          <p:nvPr/>
        </p:nvPicPr>
        <p:blipFill rotWithShape="1">
          <a:blip r:embed="rId4">
            <a:alphaModFix/>
          </a:blip>
          <a:srcRect b="25283" l="8655" r="50514" t="18580"/>
          <a:stretch/>
        </p:blipFill>
        <p:spPr>
          <a:xfrm>
            <a:off x="5570749" y="985400"/>
            <a:ext cx="512500" cy="545050"/>
          </a:xfrm>
          <a:prstGeom prst="rect">
            <a:avLst/>
          </a:prstGeom>
          <a:noFill/>
          <a:ln>
            <a:noFill/>
          </a:ln>
        </p:spPr>
      </p:pic>
      <p:pic>
        <p:nvPicPr>
          <p:cNvPr id="83" name="Shape 83"/>
          <p:cNvPicPr preferRelativeResize="0"/>
          <p:nvPr/>
        </p:nvPicPr>
        <p:blipFill rotWithShape="1">
          <a:blip r:embed="rId5">
            <a:alphaModFix/>
          </a:blip>
          <a:srcRect b="22922" l="51202" r="10557" t="23458"/>
          <a:stretch/>
        </p:blipFill>
        <p:spPr>
          <a:xfrm>
            <a:off x="5570750" y="2086376"/>
            <a:ext cx="512500" cy="555923"/>
          </a:xfrm>
          <a:prstGeom prst="rect">
            <a:avLst/>
          </a:prstGeom>
          <a:noFill/>
          <a:ln>
            <a:noFill/>
          </a:ln>
        </p:spPr>
      </p:pic>
      <p:pic>
        <p:nvPicPr>
          <p:cNvPr id="84" name="Shape 84"/>
          <p:cNvPicPr preferRelativeResize="0"/>
          <p:nvPr/>
        </p:nvPicPr>
        <p:blipFill rotWithShape="1">
          <a:blip r:embed="rId3">
            <a:alphaModFix/>
          </a:blip>
          <a:srcRect b="22922" l="51202" r="10557" t="23458"/>
          <a:stretch/>
        </p:blipFill>
        <p:spPr>
          <a:xfrm>
            <a:off x="5570750" y="1530451"/>
            <a:ext cx="512500" cy="555923"/>
          </a:xfrm>
          <a:prstGeom prst="rect">
            <a:avLst/>
          </a:prstGeom>
          <a:noFill/>
          <a:ln>
            <a:noFill/>
          </a:ln>
        </p:spPr>
      </p:pic>
      <p:sp>
        <p:nvSpPr>
          <p:cNvPr id="85" name="Shape 85"/>
          <p:cNvSpPr txBox="1"/>
          <p:nvPr/>
        </p:nvSpPr>
        <p:spPr>
          <a:xfrm>
            <a:off x="6138175" y="985400"/>
            <a:ext cx="3005700" cy="555900"/>
          </a:xfrm>
          <a:prstGeom prst="rect">
            <a:avLst/>
          </a:prstGeom>
          <a:noFill/>
          <a:ln>
            <a:noFill/>
          </a:ln>
        </p:spPr>
        <p:txBody>
          <a:bodyPr anchorCtr="0" anchor="t" bIns="91425" lIns="91425" rIns="91425" tIns="91425">
            <a:noAutofit/>
          </a:bodyPr>
          <a:lstStyle/>
          <a:p>
            <a:pPr lvl="0">
              <a:spcBef>
                <a:spcPts val="0"/>
              </a:spcBef>
              <a:buNone/>
            </a:pPr>
            <a:r>
              <a:rPr b="1" lang="en">
                <a:latin typeface="Pacifico"/>
                <a:ea typeface="Pacifico"/>
                <a:cs typeface="Pacifico"/>
                <a:sym typeface="Pacifico"/>
              </a:rPr>
              <a:t>: I did finish it. </a:t>
            </a:r>
          </a:p>
        </p:txBody>
      </p:sp>
      <p:sp>
        <p:nvSpPr>
          <p:cNvPr id="86" name="Shape 86"/>
          <p:cNvSpPr txBox="1"/>
          <p:nvPr/>
        </p:nvSpPr>
        <p:spPr>
          <a:xfrm>
            <a:off x="6198975" y="1530462"/>
            <a:ext cx="3005700" cy="555900"/>
          </a:xfrm>
          <a:prstGeom prst="rect">
            <a:avLst/>
          </a:prstGeom>
          <a:noFill/>
          <a:ln>
            <a:noFill/>
          </a:ln>
        </p:spPr>
        <p:txBody>
          <a:bodyPr anchorCtr="0" anchor="t" bIns="91425" lIns="91425" rIns="91425" tIns="91425">
            <a:noAutofit/>
          </a:bodyPr>
          <a:lstStyle/>
          <a:p>
            <a:pPr lvl="0">
              <a:spcBef>
                <a:spcPts val="0"/>
              </a:spcBef>
              <a:buNone/>
            </a:pPr>
            <a:r>
              <a:rPr b="1" lang="en">
                <a:latin typeface="Pacifico"/>
                <a:ea typeface="Pacifico"/>
                <a:cs typeface="Pacifico"/>
                <a:sym typeface="Pacifico"/>
              </a:rPr>
              <a:t>: I almost finished it.</a:t>
            </a:r>
          </a:p>
          <a:p>
            <a:pPr lvl="0" rtl="0">
              <a:spcBef>
                <a:spcPts val="0"/>
              </a:spcBef>
              <a:buNone/>
            </a:pPr>
            <a:r>
              <a:t/>
            </a:r>
            <a:endParaRPr/>
          </a:p>
        </p:txBody>
      </p:sp>
      <p:sp>
        <p:nvSpPr>
          <p:cNvPr id="87" name="Shape 87"/>
          <p:cNvSpPr txBox="1"/>
          <p:nvPr/>
        </p:nvSpPr>
        <p:spPr>
          <a:xfrm>
            <a:off x="6138175" y="2086387"/>
            <a:ext cx="3005700" cy="555900"/>
          </a:xfrm>
          <a:prstGeom prst="rect">
            <a:avLst/>
          </a:prstGeom>
          <a:noFill/>
          <a:ln>
            <a:noFill/>
          </a:ln>
        </p:spPr>
        <p:txBody>
          <a:bodyPr anchorCtr="0" anchor="t" bIns="91425" lIns="91425" rIns="91425" tIns="91425">
            <a:noAutofit/>
          </a:bodyPr>
          <a:lstStyle/>
          <a:p>
            <a:pPr lvl="0" rtl="0">
              <a:spcBef>
                <a:spcPts val="0"/>
              </a:spcBef>
              <a:buNone/>
            </a:pPr>
            <a:r>
              <a:rPr b="1" lang="en">
                <a:latin typeface="Pacifico"/>
                <a:ea typeface="Pacifico"/>
                <a:cs typeface="Pacifico"/>
                <a:sym typeface="Pacifico"/>
              </a:rPr>
              <a:t>: I did </a:t>
            </a:r>
            <a:r>
              <a:rPr b="1" lang="en">
                <a:solidFill>
                  <a:srgbClr val="FF0000"/>
                </a:solidFill>
                <a:latin typeface="Pacifico"/>
                <a:ea typeface="Pacifico"/>
                <a:cs typeface="Pacifico"/>
                <a:sym typeface="Pacifico"/>
              </a:rPr>
              <a:t>not</a:t>
            </a:r>
            <a:r>
              <a:rPr b="1" lang="en">
                <a:latin typeface="Pacifico"/>
                <a:ea typeface="Pacifico"/>
                <a:cs typeface="Pacifico"/>
                <a:sym typeface="Pacifico"/>
              </a:rPr>
              <a:t> finish it.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t/>
            </a:r>
            <a:endParaRPr/>
          </a:p>
        </p:txBody>
      </p:sp>
      <p:sp>
        <p:nvSpPr>
          <p:cNvPr id="93" name="Shape 93"/>
          <p:cNvSpPr txBox="1"/>
          <p:nvPr>
            <p:ph idx="1" type="body"/>
          </p:nvPr>
        </p:nvSpPr>
        <p:spPr>
          <a:xfrm>
            <a:off x="311700" y="143975"/>
            <a:ext cx="3819600" cy="4670100"/>
          </a:xfrm>
          <a:prstGeom prst="rect">
            <a:avLst/>
          </a:prstGeom>
        </p:spPr>
        <p:txBody>
          <a:bodyPr anchorCtr="0" anchor="t" bIns="91425" lIns="91425" rIns="91425" tIns="91425">
            <a:noAutofit/>
          </a:bodyPr>
          <a:lstStyle/>
          <a:p>
            <a:pPr lvl="0">
              <a:spcBef>
                <a:spcPts val="0"/>
              </a:spcBef>
              <a:buNone/>
            </a:pPr>
            <a:r>
              <a:rPr lang="en"/>
              <a:t>Parallel: </a:t>
            </a:r>
          </a:p>
          <a:p>
            <a:pPr lvl="0">
              <a:spcBef>
                <a:spcPts val="0"/>
              </a:spcBef>
              <a:buNone/>
            </a:pPr>
            <a:r>
              <a:rPr lang="en"/>
              <a:t>Two lines that go the same distance from each other, and never touch.</a:t>
            </a:r>
          </a:p>
          <a:p>
            <a:pPr lvl="0">
              <a:spcBef>
                <a:spcPts val="0"/>
              </a:spcBef>
              <a:buNone/>
            </a:pPr>
            <a:r>
              <a:t/>
            </a:r>
            <a:endParaRPr/>
          </a:p>
          <a:p>
            <a:pPr lvl="0">
              <a:spcBef>
                <a:spcPts val="0"/>
              </a:spcBef>
              <a:buNone/>
            </a:pPr>
            <a:r>
              <a:rPr lang="en"/>
              <a:t>Intersecting:</a:t>
            </a:r>
          </a:p>
          <a:p>
            <a:pPr lvl="0">
              <a:spcBef>
                <a:spcPts val="0"/>
              </a:spcBef>
              <a:buNone/>
            </a:pPr>
            <a:r>
              <a:rPr lang="en"/>
              <a:t>Two lines that cross each other.</a:t>
            </a:r>
          </a:p>
          <a:p>
            <a:pPr lvl="0">
              <a:spcBef>
                <a:spcPts val="0"/>
              </a:spcBef>
              <a:buNone/>
            </a:pPr>
            <a:r>
              <a:t/>
            </a:r>
            <a:endParaRPr/>
          </a:p>
          <a:p>
            <a:pPr lvl="0">
              <a:spcBef>
                <a:spcPts val="0"/>
              </a:spcBef>
              <a:buNone/>
            </a:pPr>
            <a:r>
              <a:rPr lang="en"/>
              <a:t>Right Angle:</a:t>
            </a:r>
          </a:p>
          <a:p>
            <a:pPr lvl="0">
              <a:spcBef>
                <a:spcPts val="0"/>
              </a:spcBef>
              <a:buNone/>
            </a:pPr>
            <a:r>
              <a:rPr lang="en"/>
              <a:t>A 90° angle. </a:t>
            </a:r>
          </a:p>
        </p:txBody>
      </p:sp>
      <p:pic>
        <p:nvPicPr>
          <p:cNvPr id="94" name="Shape 94"/>
          <p:cNvPicPr preferRelativeResize="0"/>
          <p:nvPr/>
        </p:nvPicPr>
        <p:blipFill rotWithShape="1">
          <a:blip r:embed="rId3">
            <a:alphaModFix/>
          </a:blip>
          <a:srcRect b="12722" l="0" r="0" t="8400"/>
          <a:stretch/>
        </p:blipFill>
        <p:spPr>
          <a:xfrm>
            <a:off x="4253500" y="0"/>
            <a:ext cx="4890488" cy="5143501"/>
          </a:xfrm>
          <a:prstGeom prst="rect">
            <a:avLst/>
          </a:prstGeom>
          <a:noFill/>
          <a:ln>
            <a:noFill/>
          </a:ln>
        </p:spPr>
      </p:pic>
      <p:cxnSp>
        <p:nvCxnSpPr>
          <p:cNvPr id="95" name="Shape 95"/>
          <p:cNvCxnSpPr/>
          <p:nvPr/>
        </p:nvCxnSpPr>
        <p:spPr>
          <a:xfrm>
            <a:off x="7093575" y="1426575"/>
            <a:ext cx="602100" cy="0"/>
          </a:xfrm>
          <a:prstGeom prst="straightConnector1">
            <a:avLst/>
          </a:prstGeom>
          <a:noFill/>
          <a:ln cap="flat" cmpd="sng" w="38100">
            <a:solidFill>
              <a:srgbClr val="FF0000"/>
            </a:solidFill>
            <a:prstDash val="solid"/>
            <a:round/>
            <a:headEnd len="lg" w="lg" type="none"/>
            <a:tailEnd len="lg" w="lg" type="none"/>
          </a:ln>
        </p:spPr>
      </p:cxnSp>
      <p:sp>
        <p:nvSpPr>
          <p:cNvPr id="96" name="Shape 96"/>
          <p:cNvSpPr txBox="1"/>
          <p:nvPr/>
        </p:nvSpPr>
        <p:spPr>
          <a:xfrm>
            <a:off x="5915700" y="811450"/>
            <a:ext cx="7538700" cy="879600"/>
          </a:xfrm>
          <a:prstGeom prst="rect">
            <a:avLst/>
          </a:prstGeom>
          <a:noFill/>
          <a:ln>
            <a:noFill/>
          </a:ln>
        </p:spPr>
        <p:txBody>
          <a:bodyPr anchorCtr="0" anchor="t" bIns="91425" lIns="91425" rIns="91425" tIns="91425">
            <a:noAutofit/>
          </a:bodyPr>
          <a:lstStyle/>
          <a:p>
            <a:pPr lvl="0">
              <a:spcBef>
                <a:spcPts val="0"/>
              </a:spcBef>
              <a:buNone/>
            </a:pPr>
            <a:r>
              <a:rPr lang="en"/>
              <a:t>            </a:t>
            </a:r>
          </a:p>
          <a:p>
            <a:pPr lvl="0">
              <a:spcBef>
                <a:spcPts val="0"/>
              </a:spcBef>
              <a:buNone/>
            </a:pPr>
            <a:r>
              <a:rPr lang="en"/>
              <a:t>             </a:t>
            </a:r>
            <a:r>
              <a:rPr b="1" lang="en">
                <a:solidFill>
                  <a:srgbClr val="FF9900"/>
                </a:solidFill>
              </a:rPr>
              <a:t>     Parallel Roads</a:t>
            </a:r>
          </a:p>
        </p:txBody>
      </p:sp>
      <p:sp>
        <p:nvSpPr>
          <p:cNvPr id="97" name="Shape 97"/>
          <p:cNvSpPr txBox="1"/>
          <p:nvPr/>
        </p:nvSpPr>
        <p:spPr>
          <a:xfrm>
            <a:off x="4528375" y="2879300"/>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Right Angle Rd.</a:t>
            </a:r>
          </a:p>
        </p:txBody>
      </p:sp>
      <p:cxnSp>
        <p:nvCxnSpPr>
          <p:cNvPr id="98" name="Shape 98"/>
          <p:cNvCxnSpPr/>
          <p:nvPr/>
        </p:nvCxnSpPr>
        <p:spPr>
          <a:xfrm rot="10800000">
            <a:off x="5091150" y="2551975"/>
            <a:ext cx="0" cy="261900"/>
          </a:xfrm>
          <a:prstGeom prst="straightConnector1">
            <a:avLst/>
          </a:prstGeom>
          <a:noFill/>
          <a:ln cap="flat" cmpd="sng" w="38100">
            <a:solidFill>
              <a:srgbClr val="FF0000"/>
            </a:solidFill>
            <a:prstDash val="solid"/>
            <a:round/>
            <a:headEnd len="lg" w="lg" type="none"/>
            <a:tailEnd len="lg" w="lg" type="none"/>
          </a:ln>
        </p:spPr>
      </p:cxnSp>
      <p:sp>
        <p:nvSpPr>
          <p:cNvPr id="99" name="Shape 99"/>
          <p:cNvSpPr txBox="1"/>
          <p:nvPr/>
        </p:nvSpPr>
        <p:spPr>
          <a:xfrm rot="-2148355">
            <a:off x="5235194" y="2646596"/>
            <a:ext cx="7538439" cy="879749"/>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Cubic Av.</a:t>
            </a:r>
          </a:p>
        </p:txBody>
      </p:sp>
      <p:cxnSp>
        <p:nvCxnSpPr>
          <p:cNvPr id="100" name="Shape 100"/>
          <p:cNvCxnSpPr/>
          <p:nvPr/>
        </p:nvCxnSpPr>
        <p:spPr>
          <a:xfrm rot="10800000">
            <a:off x="5941925" y="4436850"/>
            <a:ext cx="235500" cy="235500"/>
          </a:xfrm>
          <a:prstGeom prst="straightConnector1">
            <a:avLst/>
          </a:prstGeom>
          <a:noFill/>
          <a:ln cap="flat" cmpd="sng" w="38100">
            <a:solidFill>
              <a:srgbClr val="FF0000"/>
            </a:solidFill>
            <a:prstDash val="solid"/>
            <a:round/>
            <a:headEnd len="lg" w="lg" type="none"/>
            <a:tailEnd len="lg" w="lg" type="none"/>
          </a:ln>
        </p:spPr>
      </p:cxnSp>
      <p:sp>
        <p:nvSpPr>
          <p:cNvPr id="101" name="Shape 101"/>
          <p:cNvSpPr txBox="1"/>
          <p:nvPr/>
        </p:nvSpPr>
        <p:spPr>
          <a:xfrm>
            <a:off x="5690175" y="1552850"/>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Acute Av.</a:t>
            </a:r>
          </a:p>
        </p:txBody>
      </p:sp>
      <p:sp>
        <p:nvSpPr>
          <p:cNvPr id="102" name="Shape 102"/>
          <p:cNvSpPr/>
          <p:nvPr/>
        </p:nvSpPr>
        <p:spPr>
          <a:xfrm>
            <a:off x="5941850" y="654400"/>
            <a:ext cx="641300" cy="876875"/>
          </a:xfrm>
          <a:custGeom>
            <a:pathLst>
              <a:path extrusionOk="0" h="35075" w="25652">
                <a:moveTo>
                  <a:pt x="0" y="35075"/>
                </a:moveTo>
                <a:cubicBezTo>
                  <a:pt x="610" y="31148"/>
                  <a:pt x="-610" y="17362"/>
                  <a:pt x="3665" y="11517"/>
                </a:cubicBezTo>
                <a:cubicBezTo>
                  <a:pt x="7940" y="5671"/>
                  <a:pt x="21987" y="1919"/>
                  <a:pt x="25652" y="0"/>
                </a:cubicBezTo>
              </a:path>
            </a:pathLst>
          </a:custGeom>
          <a:noFill/>
          <a:ln cap="flat" cmpd="sng" w="38100">
            <a:solidFill>
              <a:srgbClr val="FF0000"/>
            </a:solidFill>
            <a:prstDash val="solid"/>
            <a:round/>
            <a:headEnd len="lg" w="lg" type="none"/>
            <a:tailEnd len="lg" w="lg" type="none"/>
          </a:ln>
        </p:spPr>
      </p:sp>
      <p:sp>
        <p:nvSpPr>
          <p:cNvPr id="103" name="Shape 103"/>
          <p:cNvSpPr txBox="1"/>
          <p:nvPr/>
        </p:nvSpPr>
        <p:spPr>
          <a:xfrm>
            <a:off x="8232225" y="1896362"/>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Rays Rd.</a:t>
            </a:r>
          </a:p>
        </p:txBody>
      </p:sp>
      <p:sp>
        <p:nvSpPr>
          <p:cNvPr id="104" name="Shape 104"/>
          <p:cNvSpPr/>
          <p:nvPr/>
        </p:nvSpPr>
        <p:spPr>
          <a:xfrm>
            <a:off x="8232225" y="778185"/>
            <a:ext cx="164675" cy="1014850"/>
          </a:xfrm>
          <a:custGeom>
            <a:pathLst>
              <a:path extrusionOk="0" h="40594" w="6587">
                <a:moveTo>
                  <a:pt x="3664" y="40594"/>
                </a:moveTo>
                <a:cubicBezTo>
                  <a:pt x="4100" y="34573"/>
                  <a:pt x="6892" y="11190"/>
                  <a:pt x="6282" y="4472"/>
                </a:cubicBezTo>
                <a:cubicBezTo>
                  <a:pt x="5671" y="-2246"/>
                  <a:pt x="1047" y="982"/>
                  <a:pt x="0" y="284"/>
                </a:cubicBezTo>
              </a:path>
            </a:pathLst>
          </a:custGeom>
          <a:noFill/>
          <a:ln cap="flat" cmpd="sng" w="38100">
            <a:solidFill>
              <a:srgbClr val="FF0000"/>
            </a:solidFill>
            <a:prstDash val="solid"/>
            <a:round/>
            <a:headEnd len="lg" w="lg" type="none"/>
            <a:tailEnd len="lg" w="lg" type="none"/>
          </a:ln>
        </p:spPr>
      </p:sp>
      <p:sp>
        <p:nvSpPr>
          <p:cNvPr id="105" name="Shape 105"/>
          <p:cNvSpPr txBox="1"/>
          <p:nvPr/>
        </p:nvSpPr>
        <p:spPr>
          <a:xfrm>
            <a:off x="4633075" y="484250"/>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Penta Playground</a:t>
            </a:r>
          </a:p>
        </p:txBody>
      </p:sp>
      <p:sp>
        <p:nvSpPr>
          <p:cNvPr id="106" name="Shape 106"/>
          <p:cNvSpPr txBox="1"/>
          <p:nvPr/>
        </p:nvSpPr>
        <p:spPr>
          <a:xfrm rot="-2121812">
            <a:off x="4528297" y="2331255"/>
            <a:ext cx="7538845" cy="879603"/>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Intersecting Road</a:t>
            </a:r>
          </a:p>
        </p:txBody>
      </p:sp>
      <p:cxnSp>
        <p:nvCxnSpPr>
          <p:cNvPr id="107" name="Shape 107"/>
          <p:cNvCxnSpPr/>
          <p:nvPr/>
        </p:nvCxnSpPr>
        <p:spPr>
          <a:xfrm>
            <a:off x="5536125" y="2722250"/>
            <a:ext cx="1047000" cy="26100"/>
          </a:xfrm>
          <a:prstGeom prst="straightConnector1">
            <a:avLst/>
          </a:prstGeom>
          <a:noFill/>
          <a:ln cap="flat" cmpd="sng" w="38100">
            <a:solidFill>
              <a:srgbClr val="FF0000"/>
            </a:solidFill>
            <a:prstDash val="solid"/>
            <a:round/>
            <a:headEnd len="lg" w="lg" type="none"/>
            <a:tailEnd len="lg" w="lg" type="none"/>
          </a:ln>
        </p:spPr>
      </p:cxnSp>
      <p:cxnSp>
        <p:nvCxnSpPr>
          <p:cNvPr id="108" name="Shape 108"/>
          <p:cNvCxnSpPr/>
          <p:nvPr/>
        </p:nvCxnSpPr>
        <p:spPr>
          <a:xfrm rot="10800000">
            <a:off x="6583150" y="2712725"/>
            <a:ext cx="0" cy="1226700"/>
          </a:xfrm>
          <a:prstGeom prst="straightConnector1">
            <a:avLst/>
          </a:prstGeom>
          <a:noFill/>
          <a:ln cap="flat" cmpd="sng" w="38100">
            <a:solidFill>
              <a:srgbClr val="FF0000"/>
            </a:solidFill>
            <a:prstDash val="solid"/>
            <a:round/>
            <a:headEnd len="lg" w="lg" type="none"/>
            <a:tailEnd len="lg" w="lg" type="none"/>
          </a:ln>
        </p:spPr>
      </p:cxnSp>
      <p:sp>
        <p:nvSpPr>
          <p:cNvPr id="109" name="Shape 109"/>
          <p:cNvSpPr txBox="1"/>
          <p:nvPr/>
        </p:nvSpPr>
        <p:spPr>
          <a:xfrm>
            <a:off x="5690175" y="2331625"/>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Right</a:t>
            </a: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rPr b="1" lang="en">
                <a:solidFill>
                  <a:srgbClr val="FF9900"/>
                </a:solidFill>
              </a:rPr>
              <a:t>          </a:t>
            </a:r>
          </a:p>
        </p:txBody>
      </p:sp>
      <p:sp>
        <p:nvSpPr>
          <p:cNvPr id="110" name="Shape 110"/>
          <p:cNvSpPr txBox="1"/>
          <p:nvPr/>
        </p:nvSpPr>
        <p:spPr>
          <a:xfrm rot="5400000">
            <a:off x="2813800" y="6042275"/>
            <a:ext cx="7538700" cy="8796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Angle</a:t>
            </a:r>
          </a:p>
        </p:txBody>
      </p:sp>
      <p:sp>
        <p:nvSpPr>
          <p:cNvPr id="111" name="Shape 111"/>
          <p:cNvSpPr txBox="1"/>
          <p:nvPr/>
        </p:nvSpPr>
        <p:spPr>
          <a:xfrm>
            <a:off x="4410575" y="143975"/>
            <a:ext cx="7538700" cy="48519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rPr b="1" lang="en">
                <a:solidFill>
                  <a:srgbClr val="FF9900"/>
                </a:solidFill>
              </a:rPr>
              <a:t>                                                                                      8</a:t>
            </a: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rPr b="1" lang="en">
                <a:solidFill>
                  <a:srgbClr val="FF9900"/>
                </a:solidFill>
              </a:rPr>
              <a:t>                                                                                      7</a:t>
            </a: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rPr b="1" lang="en">
                <a:solidFill>
                  <a:srgbClr val="FF9900"/>
                </a:solidFill>
              </a:rPr>
              <a:t>                                  </a:t>
            </a:r>
          </a:p>
          <a:p>
            <a:pPr lvl="0">
              <a:spcBef>
                <a:spcPts val="0"/>
              </a:spcBef>
              <a:buNone/>
            </a:pPr>
            <a:r>
              <a:rPr b="1" lang="en">
                <a:solidFill>
                  <a:srgbClr val="FF9900"/>
                </a:solidFill>
              </a:rPr>
              <a:t>                                     3</a:t>
            </a:r>
          </a:p>
          <a:p>
            <a:pPr lvl="0">
              <a:spcBef>
                <a:spcPts val="0"/>
              </a:spcBef>
              <a:buNone/>
            </a:pPr>
            <a:r>
              <a:rPr b="1" lang="en">
                <a:solidFill>
                  <a:srgbClr val="FF9900"/>
                </a:solidFill>
              </a:rPr>
              <a:t>                                                                                          6</a:t>
            </a:r>
          </a:p>
          <a:p>
            <a:pPr lvl="0">
              <a:spcBef>
                <a:spcPts val="0"/>
              </a:spcBef>
              <a:buNone/>
            </a:pPr>
            <a:r>
              <a:t/>
            </a:r>
            <a:endParaRPr b="1">
              <a:solidFill>
                <a:srgbClr val="FF9900"/>
              </a:solidFill>
            </a:endParaRPr>
          </a:p>
          <a:p>
            <a:pPr lvl="0">
              <a:spcBef>
                <a:spcPts val="0"/>
              </a:spcBef>
              <a:buNone/>
            </a:pPr>
            <a:r>
              <a:rPr b="1" lang="en">
                <a:solidFill>
                  <a:srgbClr val="FF9900"/>
                </a:solidFill>
              </a:rPr>
              <a:t>                                                                           Powerplant</a:t>
            </a:r>
          </a:p>
          <a:p>
            <a:pPr lvl="0">
              <a:spcBef>
                <a:spcPts val="0"/>
              </a:spcBef>
              <a:buNone/>
            </a:pPr>
            <a:r>
              <a:rPr b="1" lang="en">
                <a:solidFill>
                  <a:srgbClr val="FF9900"/>
                </a:solidFill>
              </a:rPr>
              <a:t>               2                                         4  </a:t>
            </a:r>
          </a:p>
          <a:p>
            <a:pPr indent="457200" lvl="0">
              <a:spcBef>
                <a:spcPts val="0"/>
              </a:spcBef>
              <a:buNone/>
            </a:pPr>
            <a:r>
              <a:rPr b="1" lang="en">
                <a:solidFill>
                  <a:srgbClr val="FF9900"/>
                </a:solidFill>
              </a:rPr>
              <a:t> 					Angles Inn   </a:t>
            </a:r>
          </a:p>
          <a:p>
            <a:pPr lvl="0">
              <a:spcBef>
                <a:spcPts val="0"/>
              </a:spcBef>
              <a:buNone/>
            </a:pPr>
            <a:r>
              <a:t/>
            </a:r>
            <a:endParaRPr b="1">
              <a:solidFill>
                <a:srgbClr val="FF9900"/>
              </a:solidFill>
            </a:endParaRPr>
          </a:p>
          <a:p>
            <a:pPr lvl="0">
              <a:spcBef>
                <a:spcPts val="0"/>
              </a:spcBef>
              <a:buNone/>
            </a:pPr>
            <a:r>
              <a:rPr b="1" lang="en">
                <a:solidFill>
                  <a:srgbClr val="FF9900"/>
                </a:solidFill>
              </a:rPr>
              <a:t>1                                   </a:t>
            </a:r>
          </a:p>
          <a:p>
            <a:pPr lvl="0">
              <a:spcBef>
                <a:spcPts val="0"/>
              </a:spcBef>
              <a:buNone/>
            </a:pPr>
            <a:r>
              <a:rPr b="1" lang="en">
                <a:solidFill>
                  <a:srgbClr val="FF9900"/>
                </a:solidFill>
              </a:rPr>
              <a:t>Microsepta                                                                           5                  </a:t>
            </a:r>
          </a:p>
        </p:txBody>
      </p:sp>
      <p:cxnSp>
        <p:nvCxnSpPr>
          <p:cNvPr id="112" name="Shape 112"/>
          <p:cNvCxnSpPr/>
          <p:nvPr/>
        </p:nvCxnSpPr>
        <p:spPr>
          <a:xfrm flipH="1" rot="10800000">
            <a:off x="2236300" y="2059900"/>
            <a:ext cx="459000" cy="376500"/>
          </a:xfrm>
          <a:prstGeom prst="straightConnector1">
            <a:avLst/>
          </a:prstGeom>
          <a:noFill/>
          <a:ln cap="flat" cmpd="sng" w="38100">
            <a:solidFill>
              <a:schemeClr val="dk2"/>
            </a:solidFill>
            <a:prstDash val="solid"/>
            <a:round/>
            <a:headEnd len="lg" w="lg" type="none"/>
            <a:tailEnd len="lg" w="lg" type="none"/>
          </a:ln>
        </p:spPr>
      </p:cxnSp>
      <p:cxnSp>
        <p:nvCxnSpPr>
          <p:cNvPr id="113" name="Shape 113"/>
          <p:cNvCxnSpPr/>
          <p:nvPr/>
        </p:nvCxnSpPr>
        <p:spPr>
          <a:xfrm rot="10800000">
            <a:off x="2236425" y="2106775"/>
            <a:ext cx="423600" cy="341400"/>
          </a:xfrm>
          <a:prstGeom prst="straightConnector1">
            <a:avLst/>
          </a:prstGeom>
          <a:noFill/>
          <a:ln cap="flat" cmpd="sng" w="38100">
            <a:solidFill>
              <a:schemeClr val="dk2"/>
            </a:solidFill>
            <a:prstDash val="solid"/>
            <a:round/>
            <a:headEnd len="lg" w="lg" type="none"/>
            <a:tailEnd len="lg" w="lg" type="none"/>
          </a:ln>
        </p:spPr>
      </p:cxnSp>
      <p:cxnSp>
        <p:nvCxnSpPr>
          <p:cNvPr id="114" name="Shape 114"/>
          <p:cNvCxnSpPr/>
          <p:nvPr/>
        </p:nvCxnSpPr>
        <p:spPr>
          <a:xfrm>
            <a:off x="600275" y="1412400"/>
            <a:ext cx="1294800" cy="0"/>
          </a:xfrm>
          <a:prstGeom prst="straightConnector1">
            <a:avLst/>
          </a:prstGeom>
          <a:noFill/>
          <a:ln cap="flat" cmpd="sng" w="38100">
            <a:solidFill>
              <a:schemeClr val="dk2"/>
            </a:solidFill>
            <a:prstDash val="solid"/>
            <a:round/>
            <a:headEnd len="lg" w="lg" type="none"/>
            <a:tailEnd len="lg" w="lg" type="none"/>
          </a:ln>
        </p:spPr>
      </p:cxnSp>
      <p:cxnSp>
        <p:nvCxnSpPr>
          <p:cNvPr id="115" name="Shape 115"/>
          <p:cNvCxnSpPr/>
          <p:nvPr/>
        </p:nvCxnSpPr>
        <p:spPr>
          <a:xfrm>
            <a:off x="600275" y="1600125"/>
            <a:ext cx="1294800" cy="0"/>
          </a:xfrm>
          <a:prstGeom prst="straightConnector1">
            <a:avLst/>
          </a:prstGeom>
          <a:noFill/>
          <a:ln cap="flat" cmpd="sng" w="38100">
            <a:solidFill>
              <a:schemeClr val="dk2"/>
            </a:solidFill>
            <a:prstDash val="solid"/>
            <a:round/>
            <a:headEnd len="lg" w="lg" type="none"/>
            <a:tailEnd len="lg" w="lg" type="none"/>
          </a:ln>
        </p:spPr>
      </p:cxnSp>
      <p:cxnSp>
        <p:nvCxnSpPr>
          <p:cNvPr id="116" name="Shape 116"/>
          <p:cNvCxnSpPr/>
          <p:nvPr/>
        </p:nvCxnSpPr>
        <p:spPr>
          <a:xfrm>
            <a:off x="2365775" y="3554550"/>
            <a:ext cx="1530000" cy="11700"/>
          </a:xfrm>
          <a:prstGeom prst="straightConnector1">
            <a:avLst/>
          </a:prstGeom>
          <a:noFill/>
          <a:ln cap="flat" cmpd="sng" w="38100">
            <a:solidFill>
              <a:schemeClr val="dk2"/>
            </a:solidFill>
            <a:prstDash val="solid"/>
            <a:round/>
            <a:headEnd len="lg" w="lg" type="none"/>
            <a:tailEnd len="lg" w="lg" type="none"/>
          </a:ln>
        </p:spPr>
      </p:cxnSp>
      <p:cxnSp>
        <p:nvCxnSpPr>
          <p:cNvPr id="117" name="Shape 117"/>
          <p:cNvCxnSpPr/>
          <p:nvPr/>
        </p:nvCxnSpPr>
        <p:spPr>
          <a:xfrm flipH="1">
            <a:off x="2365775" y="3554550"/>
            <a:ext cx="23700" cy="1212300"/>
          </a:xfrm>
          <a:prstGeom prst="straightConnector1">
            <a:avLst/>
          </a:prstGeom>
          <a:noFill/>
          <a:ln cap="flat" cmpd="sng" w="38100">
            <a:solidFill>
              <a:schemeClr val="dk2"/>
            </a:solidFill>
            <a:prstDash val="solid"/>
            <a:round/>
            <a:headEnd len="lg" w="lg" type="none"/>
            <a:tailEnd len="lg" w="lg" type="none"/>
          </a:ln>
        </p:spPr>
      </p:cxnSp>
      <p:sp>
        <p:nvSpPr>
          <p:cNvPr id="118" name="Shape 118"/>
          <p:cNvSpPr txBox="1"/>
          <p:nvPr/>
        </p:nvSpPr>
        <p:spPr>
          <a:xfrm>
            <a:off x="8055575" y="143975"/>
            <a:ext cx="6779400" cy="2244000"/>
          </a:xfrm>
          <a:prstGeom prst="rect">
            <a:avLst/>
          </a:prstGeom>
          <a:noFill/>
          <a:ln>
            <a:noFill/>
          </a:ln>
        </p:spPr>
        <p:txBody>
          <a:bodyPr anchorCtr="0" anchor="t" bIns="91425" lIns="91425" rIns="91425" tIns="91425">
            <a:noAutofit/>
          </a:bodyPr>
          <a:lstStyle/>
          <a:p>
            <a:pPr lvl="0">
              <a:spcBef>
                <a:spcPts val="0"/>
              </a:spcBef>
              <a:buNone/>
            </a:pPr>
            <a:r>
              <a:rPr b="1" lang="en">
                <a:solidFill>
                  <a:srgbClr val="FF9900"/>
                </a:solidFill>
              </a:rPr>
              <a:t>       iHepta</a:t>
            </a: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t/>
            </a:r>
            <a:endParaRPr b="1">
              <a:solidFill>
                <a:srgbClr val="FF9900"/>
              </a:solidFill>
            </a:endParaRPr>
          </a:p>
          <a:p>
            <a:pPr lvl="0">
              <a:spcBef>
                <a:spcPts val="0"/>
              </a:spcBef>
              <a:buNone/>
            </a:pPr>
            <a:r>
              <a:rPr b="1" lang="en">
                <a:solidFill>
                  <a:srgbClr val="FF9900"/>
                </a:solidFill>
              </a:rPr>
              <a:t>McDangles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Buildings </a:t>
            </a:r>
          </a:p>
        </p:txBody>
      </p:sp>
      <p:sp>
        <p:nvSpPr>
          <p:cNvPr id="124" name="Shape 124"/>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b="1" lang="en" sz="3600">
                <a:solidFill>
                  <a:srgbClr val="FF9900"/>
                </a:solidFill>
              </a:rPr>
              <a:t>McDangles</a:t>
            </a:r>
          </a:p>
          <a:p>
            <a:pPr lvl="0">
              <a:spcBef>
                <a:spcPts val="0"/>
              </a:spcBef>
              <a:buNone/>
            </a:pPr>
            <a:r>
              <a:rPr b="1" lang="en" sz="3600">
                <a:solidFill>
                  <a:srgbClr val="FF9900"/>
                </a:solidFill>
              </a:rPr>
              <a:t>iHepta</a:t>
            </a:r>
          </a:p>
        </p:txBody>
      </p:sp>
      <p:pic>
        <p:nvPicPr>
          <p:cNvPr id="125" name="Shape 125"/>
          <p:cNvPicPr preferRelativeResize="0"/>
          <p:nvPr/>
        </p:nvPicPr>
        <p:blipFill>
          <a:blip r:embed="rId3">
            <a:alphaModFix/>
          </a:blip>
          <a:stretch>
            <a:fillRect/>
          </a:stretch>
        </p:blipFill>
        <p:spPr>
          <a:xfrm>
            <a:off x="3524975" y="0"/>
            <a:ext cx="5619025" cy="4214276"/>
          </a:xfrm>
          <a:prstGeom prst="rect">
            <a:avLst/>
          </a:prstGeom>
          <a:noFill/>
          <a:ln>
            <a:noFill/>
          </a:ln>
        </p:spPr>
      </p:pic>
      <p:sp>
        <p:nvSpPr>
          <p:cNvPr id="126" name="Shape 126"/>
          <p:cNvSpPr txBox="1"/>
          <p:nvPr/>
        </p:nvSpPr>
        <p:spPr>
          <a:xfrm>
            <a:off x="4413750" y="1965600"/>
            <a:ext cx="6779400" cy="7908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00FFFF"/>
                </a:solidFill>
                <a:latin typeface="Bree Serif"/>
                <a:ea typeface="Bree Serif"/>
                <a:cs typeface="Bree Serif"/>
                <a:sym typeface="Bree Serif"/>
              </a:rPr>
              <a:t>1 3D Building                                      1 3D Building</a:t>
            </a:r>
          </a:p>
        </p:txBody>
      </p:sp>
      <p:sp>
        <p:nvSpPr>
          <p:cNvPr id="127" name="Shape 127"/>
          <p:cNvSpPr txBox="1"/>
          <p:nvPr/>
        </p:nvSpPr>
        <p:spPr>
          <a:xfrm>
            <a:off x="4480025" y="2404250"/>
            <a:ext cx="4815300" cy="441300"/>
          </a:xfrm>
          <a:prstGeom prst="rect">
            <a:avLst/>
          </a:prstGeom>
          <a:noFill/>
          <a:ln>
            <a:noFill/>
          </a:ln>
        </p:spPr>
        <p:txBody>
          <a:bodyPr anchorCtr="0" anchor="t" bIns="91425" lIns="91425" rIns="91425" tIns="91425">
            <a:noAutofit/>
          </a:bodyPr>
          <a:lstStyle/>
          <a:p>
            <a:pPr lvl="0">
              <a:spcBef>
                <a:spcPts val="0"/>
              </a:spcBef>
              <a:buNone/>
            </a:pPr>
            <a:r>
              <a:rPr b="1" lang="en">
                <a:solidFill>
                  <a:srgbClr val="00FFFF"/>
                </a:solidFill>
                <a:latin typeface="Bree Serif"/>
                <a:ea typeface="Bree Serif"/>
                <a:cs typeface="Bree Serif"/>
                <a:sym typeface="Bree Serif"/>
              </a:rPr>
              <a:t>(Rectangular Prism)                                    (Rectangular Prism)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Buildings</a:t>
            </a:r>
          </a:p>
        </p:txBody>
      </p:sp>
      <p:sp>
        <p:nvSpPr>
          <p:cNvPr id="133" name="Shape 133"/>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sz="3000">
                <a:solidFill>
                  <a:srgbClr val="FF9900"/>
                </a:solidFill>
              </a:rPr>
              <a:t>Angles Inn</a:t>
            </a:r>
          </a:p>
          <a:p>
            <a:pPr lvl="0">
              <a:spcBef>
                <a:spcPts val="0"/>
              </a:spcBef>
              <a:buNone/>
            </a:pPr>
            <a:r>
              <a:rPr lang="en" sz="3000">
                <a:solidFill>
                  <a:srgbClr val="FF9900"/>
                </a:solidFill>
              </a:rPr>
              <a:t>Powerplant</a:t>
            </a:r>
          </a:p>
        </p:txBody>
      </p:sp>
      <p:pic>
        <p:nvPicPr>
          <p:cNvPr id="134" name="Shape 134"/>
          <p:cNvPicPr preferRelativeResize="0"/>
          <p:nvPr/>
        </p:nvPicPr>
        <p:blipFill rotWithShape="1">
          <a:blip r:embed="rId3">
            <a:alphaModFix/>
          </a:blip>
          <a:srcRect b="16034" l="0" r="0" t="5595"/>
          <a:stretch/>
        </p:blipFill>
        <p:spPr>
          <a:xfrm>
            <a:off x="4606899" y="0"/>
            <a:ext cx="4593022" cy="2699721"/>
          </a:xfrm>
          <a:prstGeom prst="rect">
            <a:avLst/>
          </a:prstGeom>
          <a:noFill/>
          <a:ln>
            <a:noFill/>
          </a:ln>
        </p:spPr>
      </p:pic>
      <p:sp>
        <p:nvSpPr>
          <p:cNvPr id="135" name="Shape 135"/>
          <p:cNvSpPr txBox="1"/>
          <p:nvPr/>
        </p:nvSpPr>
        <p:spPr>
          <a:xfrm>
            <a:off x="5797900" y="0"/>
            <a:ext cx="7538700" cy="3206400"/>
          </a:xfrm>
          <a:prstGeom prst="rect">
            <a:avLst/>
          </a:prstGeom>
          <a:noFill/>
          <a:ln>
            <a:noFill/>
          </a:ln>
        </p:spPr>
        <p:txBody>
          <a:bodyPr anchorCtr="0" anchor="t" bIns="91425" lIns="91425" rIns="91425" tIns="91425">
            <a:noAutofit/>
          </a:bodyPr>
          <a:lstStyle/>
          <a:p>
            <a:pPr lvl="0">
              <a:spcBef>
                <a:spcPts val="0"/>
              </a:spcBef>
              <a:buNone/>
            </a:pPr>
            <a:r>
              <a:t/>
            </a:r>
            <a:endParaRPr b="1" sz="2400">
              <a:solidFill>
                <a:srgbClr val="00FFFF"/>
              </a:solidFill>
              <a:latin typeface="Bree Serif"/>
              <a:ea typeface="Bree Serif"/>
              <a:cs typeface="Bree Serif"/>
              <a:sym typeface="Bree Serif"/>
            </a:endParaRPr>
          </a:p>
          <a:p>
            <a:pPr lvl="0">
              <a:spcBef>
                <a:spcPts val="0"/>
              </a:spcBef>
              <a:buNone/>
            </a:pPr>
            <a:r>
              <a:rPr b="1" lang="en" sz="2400">
                <a:solidFill>
                  <a:srgbClr val="00FFFF"/>
                </a:solidFill>
                <a:latin typeface="Bree Serif"/>
                <a:ea typeface="Bree Serif"/>
                <a:cs typeface="Bree Serif"/>
                <a:sym typeface="Bree Serif"/>
              </a:rPr>
              <a:t>1 3D Building</a:t>
            </a:r>
          </a:p>
          <a:p>
            <a:pPr lvl="0">
              <a:spcBef>
                <a:spcPts val="0"/>
              </a:spcBef>
              <a:buNone/>
            </a:pPr>
            <a:r>
              <a:t/>
            </a:r>
            <a:endParaRPr b="1" sz="2400">
              <a:solidFill>
                <a:srgbClr val="00FFFF"/>
              </a:solidFill>
              <a:latin typeface="Bree Serif"/>
              <a:ea typeface="Bree Serif"/>
              <a:cs typeface="Bree Serif"/>
              <a:sym typeface="Bree Serif"/>
            </a:endParaRPr>
          </a:p>
          <a:p>
            <a:pPr lvl="0">
              <a:spcBef>
                <a:spcPts val="0"/>
              </a:spcBef>
              <a:buNone/>
            </a:pPr>
            <a:r>
              <a:t/>
            </a:r>
            <a:endParaRPr b="1" sz="2400">
              <a:solidFill>
                <a:srgbClr val="00FFFF"/>
              </a:solidFill>
              <a:latin typeface="Bree Serif"/>
              <a:ea typeface="Bree Serif"/>
              <a:cs typeface="Bree Serif"/>
              <a:sym typeface="Bree Serif"/>
            </a:endParaRPr>
          </a:p>
          <a:p>
            <a:pPr lvl="0">
              <a:spcBef>
                <a:spcPts val="0"/>
              </a:spcBef>
              <a:buNone/>
            </a:pPr>
            <a:r>
              <a:t/>
            </a:r>
            <a:endParaRPr b="1" sz="2400">
              <a:solidFill>
                <a:srgbClr val="00FFFF"/>
              </a:solidFill>
              <a:latin typeface="Bree Serif"/>
              <a:ea typeface="Bree Serif"/>
              <a:cs typeface="Bree Serif"/>
              <a:sym typeface="Bree Serif"/>
            </a:endParaRPr>
          </a:p>
          <a:p>
            <a:pPr lvl="0">
              <a:spcBef>
                <a:spcPts val="0"/>
              </a:spcBef>
              <a:buNone/>
            </a:pPr>
            <a:r>
              <a:t/>
            </a:r>
            <a:endParaRPr b="1" sz="2400">
              <a:solidFill>
                <a:srgbClr val="00FFFF"/>
              </a:solidFill>
              <a:latin typeface="Bree Serif"/>
              <a:ea typeface="Bree Serif"/>
              <a:cs typeface="Bree Serif"/>
              <a:sym typeface="Bree Serif"/>
            </a:endParaRPr>
          </a:p>
          <a:p>
            <a:pPr lvl="0">
              <a:spcBef>
                <a:spcPts val="0"/>
              </a:spcBef>
              <a:buNone/>
            </a:pPr>
            <a:r>
              <a:rPr b="1" lang="en" sz="2400">
                <a:solidFill>
                  <a:srgbClr val="00FFFF"/>
                </a:solidFill>
                <a:latin typeface="Bree Serif"/>
                <a:ea typeface="Bree Serif"/>
                <a:cs typeface="Bree Serif"/>
                <a:sym typeface="Bree Serif"/>
              </a:rPr>
              <a:t>			1 3D Building</a:t>
            </a:r>
          </a:p>
        </p:txBody>
      </p:sp>
      <p:pic>
        <p:nvPicPr>
          <p:cNvPr id="136" name="Shape 136"/>
          <p:cNvPicPr preferRelativeResize="0"/>
          <p:nvPr/>
        </p:nvPicPr>
        <p:blipFill rotWithShape="1">
          <a:blip r:embed="rId4">
            <a:alphaModFix/>
          </a:blip>
          <a:srcRect b="44280" l="0" r="0" t="0"/>
          <a:stretch/>
        </p:blipFill>
        <p:spPr>
          <a:xfrm>
            <a:off x="4423675" y="2699724"/>
            <a:ext cx="4720322" cy="1972623"/>
          </a:xfrm>
          <a:prstGeom prst="rect">
            <a:avLst/>
          </a:prstGeom>
          <a:noFill/>
          <a:ln>
            <a:noFill/>
          </a:ln>
        </p:spPr>
      </p:pic>
      <p:sp>
        <p:nvSpPr>
          <p:cNvPr id="137" name="Shape 137"/>
          <p:cNvSpPr txBox="1"/>
          <p:nvPr/>
        </p:nvSpPr>
        <p:spPr>
          <a:xfrm>
            <a:off x="6275875" y="215425"/>
            <a:ext cx="4262700" cy="2264700"/>
          </a:xfrm>
          <a:prstGeom prst="rect">
            <a:avLst/>
          </a:prstGeom>
          <a:noFill/>
          <a:ln>
            <a:noFill/>
          </a:ln>
        </p:spPr>
        <p:txBody>
          <a:bodyPr anchorCtr="0" anchor="t" bIns="91425" lIns="91425" rIns="91425" tIns="91425">
            <a:noAutofit/>
          </a:bodyPr>
          <a:lstStyle/>
          <a:p>
            <a:pPr lvl="0">
              <a:spcBef>
                <a:spcPts val="0"/>
              </a:spcBef>
              <a:buNone/>
            </a:pPr>
            <a:r>
              <a:rPr b="1" lang="en">
                <a:solidFill>
                  <a:srgbClr val="00FFFF"/>
                </a:solidFill>
                <a:latin typeface="Bree Serif"/>
                <a:ea typeface="Bree Serif"/>
                <a:cs typeface="Bree Serif"/>
                <a:sym typeface="Bree Serif"/>
              </a:rPr>
              <a:t>(Rectangular Prism)</a:t>
            </a: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t/>
            </a:r>
            <a:endParaRPr b="1">
              <a:solidFill>
                <a:srgbClr val="00FFFF"/>
              </a:solidFill>
              <a:latin typeface="Bree Serif"/>
              <a:ea typeface="Bree Serif"/>
              <a:cs typeface="Bree Serif"/>
              <a:sym typeface="Bree Serif"/>
            </a:endParaRPr>
          </a:p>
          <a:p>
            <a:pPr lvl="0">
              <a:spcBef>
                <a:spcPts val="0"/>
              </a:spcBef>
              <a:buNone/>
            </a:pPr>
            <a:r>
              <a:rPr b="1" lang="en">
                <a:solidFill>
                  <a:srgbClr val="00FFFF"/>
                </a:solidFill>
                <a:latin typeface="Bree Serif"/>
                <a:ea typeface="Bree Serif"/>
                <a:cs typeface="Bree Serif"/>
                <a:sym typeface="Bree Serif"/>
              </a:rPr>
              <a:t>		(Rectangular Prism)</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Buildings</a:t>
            </a:r>
          </a:p>
        </p:txBody>
      </p:sp>
      <p:sp>
        <p:nvSpPr>
          <p:cNvPr id="143" name="Shape 143"/>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sz="3600">
                <a:solidFill>
                  <a:srgbClr val="FF9900"/>
                </a:solidFill>
              </a:rPr>
              <a:t>Microsepta</a:t>
            </a:r>
          </a:p>
          <a:p>
            <a:pPr lvl="0">
              <a:spcBef>
                <a:spcPts val="0"/>
              </a:spcBef>
              <a:buNone/>
            </a:pPr>
            <a:r>
              <a:rPr lang="en" sz="3600">
                <a:solidFill>
                  <a:srgbClr val="FF9900"/>
                </a:solidFill>
              </a:rPr>
              <a:t>Heptaggens</a:t>
            </a:r>
          </a:p>
          <a:p>
            <a:pPr lvl="0">
              <a:spcBef>
                <a:spcPts val="0"/>
              </a:spcBef>
              <a:buNone/>
            </a:pPr>
            <a:r>
              <a:rPr lang="en" sz="3600">
                <a:solidFill>
                  <a:srgbClr val="FF9900"/>
                </a:solidFill>
              </a:rPr>
              <a:t>QuadFC</a:t>
            </a:r>
          </a:p>
        </p:txBody>
      </p:sp>
      <p:pic>
        <p:nvPicPr>
          <p:cNvPr id="144" name="Shape 144"/>
          <p:cNvPicPr preferRelativeResize="0"/>
          <p:nvPr/>
        </p:nvPicPr>
        <p:blipFill>
          <a:blip r:embed="rId3">
            <a:alphaModFix/>
          </a:blip>
          <a:stretch>
            <a:fillRect/>
          </a:stretch>
        </p:blipFill>
        <p:spPr>
          <a:xfrm>
            <a:off x="3804149" y="0"/>
            <a:ext cx="5339849" cy="4004872"/>
          </a:xfrm>
          <a:prstGeom prst="rect">
            <a:avLst/>
          </a:prstGeom>
          <a:noFill/>
          <a:ln>
            <a:noFill/>
          </a:ln>
        </p:spPr>
      </p:pic>
      <p:sp>
        <p:nvSpPr>
          <p:cNvPr id="145" name="Shape 145"/>
          <p:cNvSpPr txBox="1"/>
          <p:nvPr/>
        </p:nvSpPr>
        <p:spPr>
          <a:xfrm>
            <a:off x="3533700" y="301025"/>
            <a:ext cx="8206200" cy="3350400"/>
          </a:xfrm>
          <a:prstGeom prst="rect">
            <a:avLst/>
          </a:prstGeom>
          <a:noFill/>
          <a:ln>
            <a:noFill/>
          </a:ln>
        </p:spPr>
        <p:txBody>
          <a:bodyPr anchorCtr="0" anchor="t" bIns="91425" lIns="91425" rIns="91425" tIns="91425">
            <a:noAutofit/>
          </a:bodyPr>
          <a:lstStyle/>
          <a:p>
            <a:pPr lvl="0">
              <a:spcBef>
                <a:spcPts val="0"/>
              </a:spcBef>
              <a:buNone/>
            </a:pPr>
            <a:r>
              <a:t/>
            </a:r>
            <a:endParaRPr b="1" sz="1800">
              <a:solidFill>
                <a:srgbClr val="00FFFF"/>
              </a:solidFill>
            </a:endParaRPr>
          </a:p>
          <a:p>
            <a:pPr lvl="0">
              <a:spcBef>
                <a:spcPts val="0"/>
              </a:spcBef>
              <a:buNone/>
            </a:pPr>
            <a:r>
              <a:t/>
            </a:r>
            <a:endParaRPr b="1" sz="1800">
              <a:solidFill>
                <a:srgbClr val="00FFFF"/>
              </a:solidFill>
            </a:endParaRPr>
          </a:p>
          <a:p>
            <a:pPr lvl="0">
              <a:spcBef>
                <a:spcPts val="0"/>
              </a:spcBef>
              <a:buNone/>
            </a:pPr>
            <a:r>
              <a:t/>
            </a:r>
            <a:endParaRPr b="1" sz="1800">
              <a:solidFill>
                <a:srgbClr val="00FFFF"/>
              </a:solidFill>
            </a:endParaRPr>
          </a:p>
          <a:p>
            <a:pPr lvl="0">
              <a:spcBef>
                <a:spcPts val="0"/>
              </a:spcBef>
              <a:buNone/>
            </a:pPr>
            <a:r>
              <a:t/>
            </a:r>
            <a:endParaRPr b="1" sz="1800">
              <a:solidFill>
                <a:srgbClr val="00FFFF"/>
              </a:solidFill>
            </a:endParaRPr>
          </a:p>
          <a:p>
            <a:pPr lvl="0">
              <a:spcBef>
                <a:spcPts val="0"/>
              </a:spcBef>
              <a:buNone/>
            </a:pPr>
            <a:r>
              <a:t/>
            </a:r>
            <a:endParaRPr b="1" sz="1800">
              <a:solidFill>
                <a:srgbClr val="00FFFF"/>
              </a:solidFill>
            </a:endParaRPr>
          </a:p>
          <a:p>
            <a:pPr lvl="0">
              <a:spcBef>
                <a:spcPts val="0"/>
              </a:spcBef>
              <a:buNone/>
            </a:pPr>
            <a:r>
              <a:rPr b="1" lang="en" sz="1800">
                <a:solidFill>
                  <a:srgbClr val="00FFFF"/>
                </a:solidFill>
              </a:rPr>
              <a:t>                                     </a:t>
            </a:r>
          </a:p>
          <a:p>
            <a:pPr lvl="0">
              <a:spcBef>
                <a:spcPts val="0"/>
              </a:spcBef>
              <a:buNone/>
            </a:pPr>
            <a:r>
              <a:rPr b="1" lang="en" sz="1800">
                <a:solidFill>
                  <a:srgbClr val="00FFFF"/>
                </a:solidFill>
              </a:rPr>
              <a:t>                                                                  </a:t>
            </a:r>
            <a:r>
              <a:rPr b="1" lang="en" sz="1800">
                <a:solidFill>
                  <a:srgbClr val="00FFFF"/>
                </a:solidFill>
                <a:latin typeface="Bree Serif"/>
                <a:ea typeface="Bree Serif"/>
                <a:cs typeface="Bree Serif"/>
                <a:sym typeface="Bree Serif"/>
              </a:rPr>
              <a:t>1 3D Building</a:t>
            </a:r>
          </a:p>
          <a:p>
            <a:pPr lvl="0">
              <a:spcBef>
                <a:spcPts val="0"/>
              </a:spcBef>
              <a:buNone/>
            </a:pPr>
            <a:r>
              <a:rPr b="1" lang="en" sz="1800">
                <a:solidFill>
                  <a:srgbClr val="00FFFF"/>
                </a:solidFill>
              </a:rPr>
              <a:t>	</a:t>
            </a:r>
            <a:r>
              <a:rPr b="1" lang="en" sz="1800">
                <a:solidFill>
                  <a:srgbClr val="00FFFF"/>
                </a:solidFill>
                <a:latin typeface="Bree Serif"/>
                <a:ea typeface="Bree Serif"/>
                <a:cs typeface="Bree Serif"/>
                <a:sym typeface="Bree Serif"/>
              </a:rPr>
              <a:t>1 3D Building            1 3D Building                    </a:t>
            </a:r>
          </a:p>
        </p:txBody>
      </p:sp>
      <p:sp>
        <p:nvSpPr>
          <p:cNvPr id="146" name="Shape 146"/>
          <p:cNvSpPr txBox="1"/>
          <p:nvPr/>
        </p:nvSpPr>
        <p:spPr>
          <a:xfrm>
            <a:off x="3804150" y="1177500"/>
            <a:ext cx="5543100" cy="1148700"/>
          </a:xfrm>
          <a:prstGeom prst="rect">
            <a:avLst/>
          </a:prstGeom>
          <a:noFill/>
          <a:ln>
            <a:noFill/>
          </a:ln>
        </p:spPr>
        <p:txBody>
          <a:bodyPr anchorCtr="0" anchor="t" bIns="91425" lIns="91425" rIns="91425" tIns="91425">
            <a:noAutofit/>
          </a:bodyPr>
          <a:lstStyle/>
          <a:p>
            <a:pPr lvl="0">
              <a:spcBef>
                <a:spcPts val="0"/>
              </a:spcBef>
              <a:buNone/>
            </a:pPr>
            <a:r>
              <a:rPr b="1" lang="en">
                <a:solidFill>
                  <a:srgbClr val="00FFFF"/>
                </a:solidFill>
                <a:latin typeface="Bree Serif"/>
                <a:ea typeface="Bree Serif"/>
                <a:cs typeface="Bree Serif"/>
                <a:sym typeface="Bree Serif"/>
              </a:rPr>
              <a:t>								(Rectangular Prism)</a:t>
            </a:r>
          </a:p>
          <a:p>
            <a:pPr lvl="0">
              <a:spcBef>
                <a:spcPts val="0"/>
              </a:spcBef>
              <a:buNone/>
            </a:pPr>
            <a:r>
              <a:rPr b="1" lang="en">
                <a:solidFill>
                  <a:srgbClr val="00FFFF"/>
                </a:solidFill>
                <a:latin typeface="Bree Serif"/>
                <a:ea typeface="Bree Serif"/>
                <a:cs typeface="Bree Serif"/>
                <a:sym typeface="Bree Serif"/>
              </a:rPr>
              <a:t>                                         					</a:t>
            </a:r>
          </a:p>
          <a:p>
            <a:pPr lvl="0">
              <a:spcBef>
                <a:spcPts val="0"/>
              </a:spcBef>
              <a:buNone/>
            </a:pPr>
            <a:r>
              <a:rPr b="1" lang="en">
                <a:solidFill>
                  <a:srgbClr val="00FFFF"/>
                </a:solidFill>
                <a:latin typeface="Bree Serif"/>
                <a:ea typeface="Bree Serif"/>
                <a:cs typeface="Bree Serif"/>
                <a:sym typeface="Bree Serif"/>
              </a:rPr>
              <a:t>(Rectangular Prism)          (Rectangular Prism)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Addition Structures</a:t>
            </a:r>
          </a:p>
        </p:txBody>
      </p:sp>
      <p:sp>
        <p:nvSpPr>
          <p:cNvPr id="152" name="Shape 152"/>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b="1" lang="en" sz="3600">
                <a:solidFill>
                  <a:srgbClr val="FF9900"/>
                </a:solidFill>
              </a:rPr>
              <a:t>Penta </a:t>
            </a:r>
          </a:p>
          <a:p>
            <a:pPr lvl="0">
              <a:spcBef>
                <a:spcPts val="0"/>
              </a:spcBef>
              <a:buNone/>
            </a:pPr>
            <a:r>
              <a:rPr b="1" lang="en" sz="3600">
                <a:solidFill>
                  <a:srgbClr val="FF9900"/>
                </a:solidFill>
              </a:rPr>
              <a:t>Playground</a:t>
            </a:r>
          </a:p>
          <a:p>
            <a:pPr lvl="0">
              <a:spcBef>
                <a:spcPts val="0"/>
              </a:spcBef>
              <a:buNone/>
            </a:pPr>
            <a:r>
              <a:t/>
            </a:r>
            <a:endParaRPr b="1" sz="3600">
              <a:solidFill>
                <a:srgbClr val="FF9900"/>
              </a:solidFill>
            </a:endParaRPr>
          </a:p>
        </p:txBody>
      </p:sp>
      <p:pic>
        <p:nvPicPr>
          <p:cNvPr id="153" name="Shape 153"/>
          <p:cNvPicPr preferRelativeResize="0"/>
          <p:nvPr/>
        </p:nvPicPr>
        <p:blipFill rotWithShape="1">
          <a:blip r:embed="rId3">
            <a:alphaModFix/>
          </a:blip>
          <a:srcRect b="0" l="0" r="0" t="15397"/>
          <a:stretch/>
        </p:blipFill>
        <p:spPr>
          <a:xfrm>
            <a:off x="3873975" y="1047025"/>
            <a:ext cx="5270025" cy="3885976"/>
          </a:xfrm>
          <a:prstGeom prst="rect">
            <a:avLst/>
          </a:prstGeom>
          <a:noFill/>
          <a:ln>
            <a:noFill/>
          </a:ln>
        </p:spPr>
      </p:pic>
      <p:sp>
        <p:nvSpPr>
          <p:cNvPr id="154" name="Shape 154"/>
          <p:cNvSpPr txBox="1"/>
          <p:nvPr/>
        </p:nvSpPr>
        <p:spPr>
          <a:xfrm>
            <a:off x="4931625" y="1330025"/>
            <a:ext cx="6779400" cy="18597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FF9900"/>
                </a:solidFill>
                <a:latin typeface="Bree Serif"/>
                <a:ea typeface="Bree Serif"/>
                <a:cs typeface="Bree Serif"/>
                <a:sym typeface="Bree Serif"/>
              </a:rPr>
              <a:t>     </a:t>
            </a:r>
            <a:r>
              <a:rPr b="1" lang="en" sz="1800">
                <a:solidFill>
                  <a:srgbClr val="00FFFF"/>
                </a:solidFill>
                <a:latin typeface="Bree Serif"/>
                <a:ea typeface="Bree Serif"/>
                <a:cs typeface="Bree Serif"/>
                <a:sym typeface="Bree Serif"/>
              </a:rPr>
              <a:t>1 Addition Structure </a:t>
            </a:r>
          </a:p>
          <a:p>
            <a:pPr lvl="0">
              <a:spcBef>
                <a:spcPts val="0"/>
              </a:spcBef>
              <a:buNone/>
            </a:pPr>
            <a:r>
              <a:t/>
            </a:r>
            <a:endParaRPr b="1" sz="1800">
              <a:solidFill>
                <a:srgbClr val="FF9900"/>
              </a:solidFill>
              <a:latin typeface="Bree Serif"/>
              <a:ea typeface="Bree Serif"/>
              <a:cs typeface="Bree Serif"/>
              <a:sym typeface="Bree Serif"/>
            </a:endParaRPr>
          </a:p>
          <a:p>
            <a:pPr lvl="0">
              <a:spcBef>
                <a:spcPts val="0"/>
              </a:spcBef>
              <a:buNone/>
            </a:pPr>
            <a:r>
              <a:t/>
            </a:r>
            <a:endParaRPr b="1" sz="1800">
              <a:solidFill>
                <a:srgbClr val="FF9900"/>
              </a:solidFill>
              <a:latin typeface="Bree Serif"/>
              <a:ea typeface="Bree Serif"/>
              <a:cs typeface="Bree Serif"/>
              <a:sym typeface="Bree Serif"/>
            </a:endParaRPr>
          </a:p>
          <a:p>
            <a:pPr lvl="0">
              <a:spcBef>
                <a:spcPts val="0"/>
              </a:spcBef>
              <a:buNone/>
            </a:pPr>
            <a:r>
              <a:rPr b="1" lang="en" sz="1800">
                <a:solidFill>
                  <a:srgbClr val="FF9900"/>
                </a:solidFill>
                <a:latin typeface="Bree Serif"/>
                <a:ea typeface="Bree Serif"/>
                <a:cs typeface="Bree Serif"/>
                <a:sym typeface="Bree Serif"/>
              </a:rPr>
              <a:t>                                        </a:t>
            </a:r>
            <a:r>
              <a:rPr b="1" lang="en" sz="1800">
                <a:solidFill>
                  <a:srgbClr val="00FFFF"/>
                </a:solidFill>
                <a:latin typeface="Bree Serif"/>
                <a:ea typeface="Bree Serif"/>
                <a:cs typeface="Bree Serif"/>
                <a:sym typeface="Bree Serif"/>
              </a:rPr>
              <a:t>1 Additional Structure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Additional Structures</a:t>
            </a:r>
          </a:p>
        </p:txBody>
      </p:sp>
      <p:sp>
        <p:nvSpPr>
          <p:cNvPr id="160" name="Shape 160"/>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sz="3600">
                <a:solidFill>
                  <a:srgbClr val="FF9900"/>
                </a:solidFill>
              </a:rPr>
              <a:t>Car</a:t>
            </a:r>
          </a:p>
        </p:txBody>
      </p:sp>
      <p:sp>
        <p:nvSpPr>
          <p:cNvPr id="161" name="Shape 161"/>
          <p:cNvSpPr txBox="1"/>
          <p:nvPr/>
        </p:nvSpPr>
        <p:spPr>
          <a:xfrm>
            <a:off x="4159775" y="2827150"/>
            <a:ext cx="7538700" cy="879600"/>
          </a:xfrm>
          <a:prstGeom prst="rect">
            <a:avLst/>
          </a:prstGeom>
          <a:noFill/>
          <a:ln>
            <a:noFill/>
          </a:ln>
        </p:spPr>
        <p:txBody>
          <a:bodyPr anchorCtr="0" anchor="t" bIns="91425" lIns="91425" rIns="91425" tIns="91425">
            <a:noAutofit/>
          </a:bodyPr>
          <a:lstStyle/>
          <a:p>
            <a:pPr lvl="0">
              <a:spcBef>
                <a:spcPts val="0"/>
              </a:spcBef>
              <a:buNone/>
            </a:pPr>
            <a:r>
              <a:rPr lang="en" sz="2400">
                <a:solidFill>
                  <a:srgbClr val="00FFFF"/>
                </a:solidFill>
                <a:latin typeface="Bree Serif"/>
                <a:ea typeface="Bree Serif"/>
                <a:cs typeface="Bree Serif"/>
                <a:sym typeface="Bree Serif"/>
              </a:rPr>
              <a:t>1 Addition Structure</a:t>
            </a:r>
          </a:p>
        </p:txBody>
      </p:sp>
      <p:pic>
        <p:nvPicPr>
          <p:cNvPr id="162" name="Shape 162"/>
          <p:cNvPicPr preferRelativeResize="0"/>
          <p:nvPr/>
        </p:nvPicPr>
        <p:blipFill rotWithShape="1">
          <a:blip r:embed="rId3">
            <a:alphaModFix/>
          </a:blip>
          <a:srcRect b="20818" l="0" r="0" t="20783"/>
          <a:stretch/>
        </p:blipFill>
        <p:spPr>
          <a:xfrm>
            <a:off x="4159775" y="211475"/>
            <a:ext cx="4891374" cy="2273425"/>
          </a:xfrm>
          <a:prstGeom prst="rect">
            <a:avLst/>
          </a:prstGeom>
          <a:noFill/>
          <a:ln>
            <a:noFill/>
          </a:ln>
        </p:spPr>
      </p:pic>
      <p:pic>
        <p:nvPicPr>
          <p:cNvPr id="163" name="Shape 163"/>
          <p:cNvPicPr preferRelativeResize="0"/>
          <p:nvPr/>
        </p:nvPicPr>
        <p:blipFill>
          <a:blip r:embed="rId4">
            <a:alphaModFix/>
          </a:blip>
          <a:stretch>
            <a:fillRect/>
          </a:stretch>
        </p:blipFill>
        <p:spPr>
          <a:xfrm>
            <a:off x="2895675" y="1130912"/>
            <a:ext cx="1671325" cy="1671325"/>
          </a:xfrm>
          <a:prstGeom prst="rect">
            <a:avLst/>
          </a:prstGeom>
          <a:noFill/>
          <a:ln>
            <a:noFill/>
          </a:ln>
        </p:spPr>
      </p:pic>
      <p:pic>
        <p:nvPicPr>
          <p:cNvPr id="164" name="Shape 164"/>
          <p:cNvPicPr preferRelativeResize="0"/>
          <p:nvPr/>
        </p:nvPicPr>
        <p:blipFill>
          <a:blip r:embed="rId5">
            <a:alphaModFix/>
          </a:blip>
          <a:stretch>
            <a:fillRect/>
          </a:stretch>
        </p:blipFill>
        <p:spPr>
          <a:xfrm>
            <a:off x="2845150" y="-963600"/>
            <a:ext cx="7694479" cy="4991099"/>
          </a:xfrm>
          <a:prstGeom prst="rect">
            <a:avLst/>
          </a:prstGeom>
          <a:noFill/>
          <a:ln>
            <a:noFill/>
          </a:ln>
        </p:spPr>
      </p:pic>
      <p:pic>
        <p:nvPicPr>
          <p:cNvPr id="165" name="Shape 165"/>
          <p:cNvPicPr preferRelativeResize="0"/>
          <p:nvPr/>
        </p:nvPicPr>
        <p:blipFill rotWithShape="1">
          <a:blip r:embed="rId6">
            <a:alphaModFix/>
          </a:blip>
          <a:srcRect b="48723" l="36015" r="34349" t="24800"/>
          <a:stretch/>
        </p:blipFill>
        <p:spPr>
          <a:xfrm>
            <a:off x="4159775" y="0"/>
            <a:ext cx="4830850" cy="28271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6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4"/>
                                        </p:tgtEl>
                                      </p:cBhvr>
                                    </p:animEffect>
                                    <p:set>
                                      <p:cBhvr>
                                        <p:cTn dur="1" fill="hold">
                                          <p:stCondLst>
                                            <p:cond delay="100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Reflection Key</a:t>
            </a:r>
          </a:p>
        </p:txBody>
      </p:sp>
      <p:sp>
        <p:nvSpPr>
          <p:cNvPr id="171" name="Shape 171"/>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solidFill>
                  <a:srgbClr val="F1C232"/>
                </a:solidFill>
              </a:rPr>
              <a:t>Yellow: Backward Looking</a:t>
            </a:r>
          </a:p>
          <a:p>
            <a:pPr lvl="0">
              <a:spcBef>
                <a:spcPts val="0"/>
              </a:spcBef>
              <a:buNone/>
            </a:pPr>
            <a:r>
              <a:rPr lang="en">
                <a:solidFill>
                  <a:srgbClr val="00FF00"/>
                </a:solidFill>
              </a:rPr>
              <a:t>Green: Inward Looking</a:t>
            </a:r>
          </a:p>
          <a:p>
            <a:pPr lvl="0">
              <a:spcBef>
                <a:spcPts val="0"/>
              </a:spcBef>
              <a:buNone/>
            </a:pPr>
            <a:r>
              <a:rPr lang="en">
                <a:solidFill>
                  <a:srgbClr val="9900FF"/>
                </a:solidFill>
              </a:rPr>
              <a:t>Purple: Outward Looking</a:t>
            </a:r>
          </a:p>
          <a:p>
            <a:pPr lvl="0">
              <a:spcBef>
                <a:spcPts val="0"/>
              </a:spcBef>
              <a:buNone/>
            </a:pPr>
            <a:r>
              <a:rPr lang="en">
                <a:solidFill>
                  <a:srgbClr val="0000FF"/>
                </a:solidFill>
              </a:rPr>
              <a:t>Blue: Forward Looking</a:t>
            </a:r>
          </a:p>
          <a:p>
            <a:pPr lvl="0">
              <a:spcBef>
                <a:spcPts val="0"/>
              </a:spcBef>
              <a:buNone/>
            </a:pPr>
            <a:r>
              <a:t/>
            </a:r>
            <a:endParaRPr>
              <a:solidFill>
                <a:srgbClr val="CC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