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60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</p:sldIdLst>
  <p:sldSz cy="5143500" cx="9144000"/>
  <p:notesSz cx="6858000" cy="9144000"/>
  <p:embeddedFontLst>
    <p:embeddedFont>
      <p:font typeface="Sunshiney"/>
      <p:regular r:id="rId1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2" Type="http://schemas.openxmlformats.org/officeDocument/2006/relationships/font" Target="fonts/Sunshiney-regular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" name="Shape 5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Shape 6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Shape 6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Shape 9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Shape 10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Shape 11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Shape 17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Title slide 1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rtl="0" algn="ctr">
              <a:spcBef>
                <a:spcPts val="0"/>
              </a:spcBef>
              <a:buSzPct val="100000"/>
              <a:defRPr sz="5200"/>
            </a:lvl1pPr>
            <a:lvl2pPr lvl="1" rtl="0" algn="ctr">
              <a:spcBef>
                <a:spcPts val="0"/>
              </a:spcBef>
              <a:buSzPct val="100000"/>
              <a:defRPr sz="5200"/>
            </a:lvl2pPr>
            <a:lvl3pPr lvl="2" rtl="0" algn="ctr">
              <a:spcBef>
                <a:spcPts val="0"/>
              </a:spcBef>
              <a:buSzPct val="100000"/>
              <a:defRPr sz="5200"/>
            </a:lvl3pPr>
            <a:lvl4pPr lvl="3" rtl="0" algn="ctr">
              <a:spcBef>
                <a:spcPts val="0"/>
              </a:spcBef>
              <a:buSzPct val="100000"/>
              <a:defRPr sz="5200"/>
            </a:lvl4pPr>
            <a:lvl5pPr lvl="4" rtl="0" algn="ctr">
              <a:spcBef>
                <a:spcPts val="0"/>
              </a:spcBef>
              <a:buSzPct val="100000"/>
              <a:defRPr sz="5200"/>
            </a:lvl5pPr>
            <a:lvl6pPr lvl="5" rtl="0" algn="ctr">
              <a:spcBef>
                <a:spcPts val="0"/>
              </a:spcBef>
              <a:buSzPct val="100000"/>
              <a:defRPr sz="5200"/>
            </a:lvl6pPr>
            <a:lvl7pPr lvl="6" rtl="0" algn="ctr">
              <a:spcBef>
                <a:spcPts val="0"/>
              </a:spcBef>
              <a:buSzPct val="100000"/>
              <a:defRPr sz="5200"/>
            </a:lvl7pPr>
            <a:lvl8pPr lvl="7" rtl="0" algn="ctr">
              <a:spcBef>
                <a:spcPts val="0"/>
              </a:spcBef>
              <a:buSzPct val="100000"/>
              <a:defRPr sz="5200"/>
            </a:lvl8pPr>
            <a:lvl9pPr lvl="8" rtl="0" algn="ctr">
              <a:spcBef>
                <a:spcPts val="0"/>
              </a:spcBef>
              <a:buSzPct val="100000"/>
              <a:defRPr sz="5200"/>
            </a:lvl9pPr>
          </a:lstStyle>
          <a:p/>
        </p:txBody>
      </p:sp>
      <p:sp>
        <p:nvSpPr>
          <p:cNvPr id="52" name="Shape 52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" name="Shape 3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38" name="Shape 38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ct val="100000"/>
              <a:defRPr sz="1800">
                <a:solidFill>
                  <a:schemeClr val="lt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lt2"/>
                </a:solidFill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00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www.fotolia.com/id/60592193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2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1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4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03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/>
          <p:nvPr/>
        </p:nvSpPr>
        <p:spPr>
          <a:xfrm>
            <a:off x="0" y="62700"/>
            <a:ext cx="5481345" cy="888582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19050">
                  <a:solidFill>
                    <a:srgbClr val="0000FF"/>
                  </a:solidFill>
                  <a:prstDash val="solid"/>
                  <a:round/>
                  <a:headEnd len="med" w="med" type="none"/>
                  <a:tailEnd len="med" w="med" type="none"/>
                </a:ln>
                <a:solidFill>
                  <a:srgbClr val="4A86E8"/>
                </a:solidFill>
                <a:latin typeface="Delius Swash Caps"/>
              </a:rPr>
              <a:t>SEPTASISCO</a:t>
            </a:r>
          </a:p>
        </p:txBody>
      </p:sp>
      <p:sp>
        <p:nvSpPr>
          <p:cNvPr id="58" name="Shape 58"/>
          <p:cNvSpPr txBox="1"/>
          <p:nvPr/>
        </p:nvSpPr>
        <p:spPr>
          <a:xfrm>
            <a:off x="4155475" y="2776625"/>
            <a:ext cx="2935800" cy="77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600">
                <a:latin typeface="Georgia"/>
                <a:ea typeface="Georgia"/>
                <a:cs typeface="Georgia"/>
                <a:sym typeface="Georgia"/>
              </a:rPr>
              <a:t>BY: PARKER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/>
          <p:nvPr/>
        </p:nvSpPr>
        <p:spPr>
          <a:xfrm>
            <a:off x="1355350" y="1074925"/>
            <a:ext cx="4877700" cy="379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Before we started, I thought I was going to be just fine and finish easily, but boy I was wrong.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lvl="0">
              <a:spcBef>
                <a:spcPts val="0"/>
              </a:spcBef>
              <a:buNone/>
            </a:pPr>
            <a:r>
              <a:rPr lang="en" sz="24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I had some mistakes and changes while building. My build didn’t turn out the way I wanted.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 sz="24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I think it was a little overwhelming and stressful.</a:t>
            </a:r>
          </a:p>
        </p:txBody>
      </p:sp>
      <p:sp>
        <p:nvSpPr>
          <p:cNvPr id="64" name="Shape 64"/>
          <p:cNvSpPr txBox="1"/>
          <p:nvPr/>
        </p:nvSpPr>
        <p:spPr>
          <a:xfrm>
            <a:off x="74500" y="300525"/>
            <a:ext cx="2248800" cy="77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6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Reflection</a:t>
            </a:r>
          </a:p>
        </p:txBody>
      </p:sp>
      <p:sp>
        <p:nvSpPr>
          <p:cNvPr id="65" name="Shape 65"/>
          <p:cNvSpPr txBox="1"/>
          <p:nvPr/>
        </p:nvSpPr>
        <p:spPr>
          <a:xfrm>
            <a:off x="6646100" y="277400"/>
            <a:ext cx="2392500" cy="162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8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I think I need to improve on focusing on the must haves in the builds rather than the can haves.</a:t>
            </a:r>
          </a:p>
        </p:txBody>
      </p:sp>
      <p:sp>
        <p:nvSpPr>
          <p:cNvPr id="66" name="Shape 66"/>
          <p:cNvSpPr txBox="1"/>
          <p:nvPr/>
        </p:nvSpPr>
        <p:spPr>
          <a:xfrm>
            <a:off x="6886250" y="2577525"/>
            <a:ext cx="2057400" cy="213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8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I knew a quite a bit of info about the build before it started. Mostley because Mrs. Devora gave us info.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dk2"/>
        </a:solidFill>
      </p:bgPr>
    </p:bg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/>
          <p:nvPr/>
        </p:nvSpPr>
        <p:spPr>
          <a:xfrm>
            <a:off x="138700" y="318400"/>
            <a:ext cx="1762200" cy="77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  <a:hlinkClick r:id="rId3"/>
              </a:rPr>
              <a:t>Checklist</a:t>
            </a:r>
            <a:r>
              <a:rPr lang="en" sz="30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</a:p>
        </p:txBody>
      </p:sp>
      <p:sp>
        <p:nvSpPr>
          <p:cNvPr id="72" name="Shape 72"/>
          <p:cNvSpPr txBox="1"/>
          <p:nvPr/>
        </p:nvSpPr>
        <p:spPr>
          <a:xfrm>
            <a:off x="915775" y="1983300"/>
            <a:ext cx="1809000" cy="41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2400">
                <a:solidFill>
                  <a:srgbClr val="FFFFFF"/>
                </a:solidFill>
                <a:latin typeface="Sunshiney"/>
                <a:ea typeface="Sunshiney"/>
                <a:cs typeface="Sunshiney"/>
                <a:sym typeface="Sunshiney"/>
              </a:rPr>
              <a:t>2</a:t>
            </a:r>
            <a:r>
              <a:rPr lang="en" sz="2400">
                <a:solidFill>
                  <a:srgbClr val="FFFFFF"/>
                </a:solidFill>
                <a:latin typeface="Sunshiney"/>
                <a:ea typeface="Sunshiney"/>
                <a:cs typeface="Sunshiney"/>
                <a:sym typeface="Sunshiney"/>
              </a:rPr>
              <a:t> parallel roads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FFFFFF"/>
              </a:solidFill>
              <a:latin typeface="Sunshiney"/>
              <a:ea typeface="Sunshiney"/>
              <a:cs typeface="Sunshiney"/>
              <a:sym typeface="Sunshiney"/>
            </a:endParaRPr>
          </a:p>
        </p:txBody>
      </p:sp>
      <p:sp>
        <p:nvSpPr>
          <p:cNvPr id="73" name="Shape 73"/>
          <p:cNvSpPr txBox="1"/>
          <p:nvPr/>
        </p:nvSpPr>
        <p:spPr>
          <a:xfrm>
            <a:off x="888775" y="4124625"/>
            <a:ext cx="2862300" cy="54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>
                <a:solidFill>
                  <a:srgbClr val="FFFFFF"/>
                </a:solidFill>
                <a:latin typeface="Sunshiney"/>
                <a:ea typeface="Sunshiney"/>
                <a:cs typeface="Sunshiney"/>
                <a:sym typeface="Sunshiney"/>
              </a:rPr>
              <a:t>Make it visually appealing</a:t>
            </a:r>
          </a:p>
        </p:txBody>
      </p:sp>
      <p:sp>
        <p:nvSpPr>
          <p:cNvPr id="74" name="Shape 74"/>
          <p:cNvSpPr txBox="1"/>
          <p:nvPr/>
        </p:nvSpPr>
        <p:spPr>
          <a:xfrm>
            <a:off x="888775" y="2401225"/>
            <a:ext cx="23202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>
                <a:solidFill>
                  <a:srgbClr val="FFFFFF"/>
                </a:solidFill>
                <a:latin typeface="Sunshiney"/>
                <a:ea typeface="Sunshiney"/>
                <a:cs typeface="Sunshiney"/>
                <a:sym typeface="Sunshiney"/>
              </a:rPr>
              <a:t>1 perpendicular road</a:t>
            </a:r>
          </a:p>
        </p:txBody>
      </p:sp>
      <p:sp>
        <p:nvSpPr>
          <p:cNvPr id="75" name="Shape 75"/>
          <p:cNvSpPr txBox="1"/>
          <p:nvPr/>
        </p:nvSpPr>
        <p:spPr>
          <a:xfrm>
            <a:off x="888775" y="2981625"/>
            <a:ext cx="2320200" cy="54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>
                <a:solidFill>
                  <a:srgbClr val="FFFFFF"/>
                </a:solidFill>
                <a:latin typeface="Sunshiney"/>
                <a:ea typeface="Sunshiney"/>
                <a:cs typeface="Sunshiney"/>
                <a:sym typeface="Sunshiney"/>
              </a:rPr>
              <a:t>1 interesting road</a:t>
            </a:r>
          </a:p>
        </p:txBody>
      </p:sp>
      <p:sp>
        <p:nvSpPr>
          <p:cNvPr id="76" name="Shape 76"/>
          <p:cNvSpPr txBox="1"/>
          <p:nvPr/>
        </p:nvSpPr>
        <p:spPr>
          <a:xfrm>
            <a:off x="915775" y="3362300"/>
            <a:ext cx="1809000" cy="8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>
                <a:solidFill>
                  <a:srgbClr val="FFFFFF"/>
                </a:solidFill>
                <a:latin typeface="Sunshiney"/>
                <a:ea typeface="Sunshiney"/>
                <a:cs typeface="Sunshiney"/>
                <a:sym typeface="Sunshiney"/>
              </a:rPr>
              <a:t>5 other things</a:t>
            </a:r>
          </a:p>
        </p:txBody>
      </p:sp>
      <p:sp>
        <p:nvSpPr>
          <p:cNvPr id="77" name="Shape 77"/>
          <p:cNvSpPr txBox="1"/>
          <p:nvPr/>
        </p:nvSpPr>
        <p:spPr>
          <a:xfrm flipH="1">
            <a:off x="916675" y="1423350"/>
            <a:ext cx="2196900" cy="77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>
                <a:solidFill>
                  <a:srgbClr val="FFFFFF"/>
                </a:solidFill>
                <a:latin typeface="Sunshiney"/>
                <a:ea typeface="Sunshiney"/>
                <a:cs typeface="Sunshiney"/>
                <a:sym typeface="Sunshiney"/>
              </a:rPr>
              <a:t>8 buildings</a:t>
            </a:r>
          </a:p>
        </p:txBody>
      </p:sp>
      <p:sp>
        <p:nvSpPr>
          <p:cNvPr id="78" name="Shape 78"/>
          <p:cNvSpPr/>
          <p:nvPr/>
        </p:nvSpPr>
        <p:spPr>
          <a:xfrm>
            <a:off x="269275" y="3575250"/>
            <a:ext cx="647400" cy="605100"/>
          </a:xfrm>
          <a:prstGeom prst="mathMultiply">
            <a:avLst>
              <a:gd fmla="val 23520" name="adj1"/>
            </a:avLst>
          </a:prstGeom>
          <a:solidFill>
            <a:srgbClr val="FF0000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grpSp>
        <p:nvGrpSpPr>
          <p:cNvPr id="79" name="Shape 79"/>
          <p:cNvGrpSpPr/>
          <p:nvPr/>
        </p:nvGrpSpPr>
        <p:grpSpPr>
          <a:xfrm>
            <a:off x="346509" y="3029834"/>
            <a:ext cx="492937" cy="540910"/>
            <a:chOff x="6114543" y="2889603"/>
            <a:chExt cx="522345" cy="684003"/>
          </a:xfrm>
        </p:grpSpPr>
        <p:sp>
          <p:nvSpPr>
            <p:cNvPr id="80" name="Shape 80"/>
            <p:cNvSpPr/>
            <p:nvPr/>
          </p:nvSpPr>
          <p:spPr>
            <a:xfrm rot="2142072">
              <a:off x="6360662" y="2906826"/>
              <a:ext cx="158853" cy="630054"/>
            </a:xfrm>
            <a:prstGeom prst="rect">
              <a:avLst/>
            </a:prstGeom>
            <a:solidFill>
              <a:srgbClr val="00FF00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 b="1"/>
            </a:p>
          </p:txBody>
        </p:sp>
        <p:sp>
          <p:nvSpPr>
            <p:cNvPr id="81" name="Shape 81"/>
            <p:cNvSpPr/>
            <p:nvPr/>
          </p:nvSpPr>
          <p:spPr>
            <a:xfrm rot="2143259">
              <a:off x="6133082" y="3269808"/>
              <a:ext cx="305221" cy="225097"/>
            </a:xfrm>
            <a:prstGeom prst="rect">
              <a:avLst/>
            </a:prstGeom>
            <a:solidFill>
              <a:srgbClr val="00FF00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2" name="Shape 82"/>
          <p:cNvGrpSpPr/>
          <p:nvPr/>
        </p:nvGrpSpPr>
        <p:grpSpPr>
          <a:xfrm>
            <a:off x="346509" y="2496434"/>
            <a:ext cx="492937" cy="540910"/>
            <a:chOff x="6114543" y="2889603"/>
            <a:chExt cx="522345" cy="684003"/>
          </a:xfrm>
        </p:grpSpPr>
        <p:sp>
          <p:nvSpPr>
            <p:cNvPr id="83" name="Shape 83"/>
            <p:cNvSpPr/>
            <p:nvPr/>
          </p:nvSpPr>
          <p:spPr>
            <a:xfrm rot="2142072">
              <a:off x="6360662" y="2906826"/>
              <a:ext cx="158853" cy="630054"/>
            </a:xfrm>
            <a:prstGeom prst="rect">
              <a:avLst/>
            </a:prstGeom>
            <a:solidFill>
              <a:srgbClr val="00FF00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4" name="Shape 84"/>
            <p:cNvSpPr/>
            <p:nvPr/>
          </p:nvSpPr>
          <p:spPr>
            <a:xfrm rot="2143259">
              <a:off x="6133082" y="3269808"/>
              <a:ext cx="305221" cy="225097"/>
            </a:xfrm>
            <a:prstGeom prst="rect">
              <a:avLst/>
            </a:prstGeom>
            <a:solidFill>
              <a:srgbClr val="00FF00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5" name="Shape 85"/>
          <p:cNvGrpSpPr/>
          <p:nvPr/>
        </p:nvGrpSpPr>
        <p:grpSpPr>
          <a:xfrm>
            <a:off x="346509" y="1987321"/>
            <a:ext cx="492937" cy="540910"/>
            <a:chOff x="6114543" y="2889603"/>
            <a:chExt cx="522345" cy="684003"/>
          </a:xfrm>
        </p:grpSpPr>
        <p:sp>
          <p:nvSpPr>
            <p:cNvPr id="86" name="Shape 86"/>
            <p:cNvSpPr/>
            <p:nvPr/>
          </p:nvSpPr>
          <p:spPr>
            <a:xfrm rot="2142072">
              <a:off x="6360662" y="2906826"/>
              <a:ext cx="158853" cy="630054"/>
            </a:xfrm>
            <a:prstGeom prst="rect">
              <a:avLst/>
            </a:prstGeom>
            <a:solidFill>
              <a:srgbClr val="00FF00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7" name="Shape 87"/>
            <p:cNvSpPr/>
            <p:nvPr/>
          </p:nvSpPr>
          <p:spPr>
            <a:xfrm rot="2143259">
              <a:off x="6133082" y="3269808"/>
              <a:ext cx="305221" cy="225097"/>
            </a:xfrm>
            <a:prstGeom prst="rect">
              <a:avLst/>
            </a:prstGeom>
            <a:solidFill>
              <a:srgbClr val="00FF00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8" name="Shape 88"/>
          <p:cNvGrpSpPr/>
          <p:nvPr/>
        </p:nvGrpSpPr>
        <p:grpSpPr>
          <a:xfrm>
            <a:off x="346509" y="1417609"/>
            <a:ext cx="492937" cy="540910"/>
            <a:chOff x="6114543" y="2889603"/>
            <a:chExt cx="522345" cy="684003"/>
          </a:xfrm>
        </p:grpSpPr>
        <p:sp>
          <p:nvSpPr>
            <p:cNvPr id="89" name="Shape 89"/>
            <p:cNvSpPr/>
            <p:nvPr/>
          </p:nvSpPr>
          <p:spPr>
            <a:xfrm rot="2142072">
              <a:off x="6360662" y="2906826"/>
              <a:ext cx="158853" cy="630054"/>
            </a:xfrm>
            <a:prstGeom prst="rect">
              <a:avLst/>
            </a:prstGeom>
            <a:solidFill>
              <a:srgbClr val="00FF00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90" name="Shape 90"/>
            <p:cNvSpPr/>
            <p:nvPr/>
          </p:nvSpPr>
          <p:spPr>
            <a:xfrm rot="2143259">
              <a:off x="6133082" y="3269808"/>
              <a:ext cx="305221" cy="225097"/>
            </a:xfrm>
            <a:prstGeom prst="rect">
              <a:avLst/>
            </a:prstGeom>
            <a:solidFill>
              <a:srgbClr val="00FF00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1" name="Shape 91"/>
          <p:cNvGrpSpPr/>
          <p:nvPr/>
        </p:nvGrpSpPr>
        <p:grpSpPr>
          <a:xfrm>
            <a:off x="422709" y="4172834"/>
            <a:ext cx="492937" cy="540910"/>
            <a:chOff x="6114543" y="2889603"/>
            <a:chExt cx="522345" cy="684003"/>
          </a:xfrm>
        </p:grpSpPr>
        <p:sp>
          <p:nvSpPr>
            <p:cNvPr id="92" name="Shape 92"/>
            <p:cNvSpPr/>
            <p:nvPr/>
          </p:nvSpPr>
          <p:spPr>
            <a:xfrm rot="2142072">
              <a:off x="6360662" y="2906826"/>
              <a:ext cx="158853" cy="630054"/>
            </a:xfrm>
            <a:prstGeom prst="rect">
              <a:avLst/>
            </a:prstGeom>
            <a:solidFill>
              <a:srgbClr val="00FF00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t/>
              </a:r>
              <a:endParaRPr b="1"/>
            </a:p>
          </p:txBody>
        </p:sp>
        <p:sp>
          <p:nvSpPr>
            <p:cNvPr id="93" name="Shape 93"/>
            <p:cNvSpPr/>
            <p:nvPr/>
          </p:nvSpPr>
          <p:spPr>
            <a:xfrm rot="2143259">
              <a:off x="6133082" y="3269808"/>
              <a:ext cx="305221" cy="225097"/>
            </a:xfrm>
            <a:prstGeom prst="rect">
              <a:avLst/>
            </a:prstGeom>
            <a:solidFill>
              <a:srgbClr val="00FF00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/>
          <p:nvPr>
            <p:ph type="title"/>
          </p:nvPr>
        </p:nvSpPr>
        <p:spPr>
          <a:xfrm>
            <a:off x="311700" y="445025"/>
            <a:ext cx="13875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Car</a:t>
            </a:r>
          </a:p>
        </p:txBody>
      </p:sp>
      <p:pic>
        <p:nvPicPr>
          <p:cNvPr id="99" name="Shape 99"/>
          <p:cNvPicPr preferRelativeResize="0"/>
          <p:nvPr/>
        </p:nvPicPr>
        <p:blipFill rotWithShape="1">
          <a:blip r:embed="rId3">
            <a:alphaModFix/>
          </a:blip>
          <a:srcRect b="48345" l="36655" r="34711" t="25301"/>
          <a:stretch/>
        </p:blipFill>
        <p:spPr>
          <a:xfrm>
            <a:off x="1769799" y="1017725"/>
            <a:ext cx="2978525" cy="2056824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Shape 100"/>
          <p:cNvSpPr txBox="1"/>
          <p:nvPr/>
        </p:nvSpPr>
        <p:spPr>
          <a:xfrm>
            <a:off x="2446950" y="3059850"/>
            <a:ext cx="1887600" cy="71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8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Builder of Car: Marc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dk2"/>
        </a:solidFill>
      </p:bgPr>
    </p:bg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Shape 105"/>
          <p:cNvPicPr preferRelativeResize="0"/>
          <p:nvPr/>
        </p:nvPicPr>
        <p:blipFill rotWithShape="1">
          <a:blip r:embed="rId3">
            <a:alphaModFix/>
          </a:blip>
          <a:srcRect b="12715" l="0" r="1273" t="9421"/>
          <a:stretch/>
        </p:blipFill>
        <p:spPr>
          <a:xfrm>
            <a:off x="3987650" y="358325"/>
            <a:ext cx="4772074" cy="4369075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Shape 106"/>
          <p:cNvSpPr txBox="1"/>
          <p:nvPr/>
        </p:nvSpPr>
        <p:spPr>
          <a:xfrm rot="-1800094">
            <a:off x="4956450" y="3726062"/>
            <a:ext cx="1063149" cy="42781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Cubic Av.</a:t>
            </a:r>
          </a:p>
        </p:txBody>
      </p:sp>
      <p:sp>
        <p:nvSpPr>
          <p:cNvPr id="107" name="Shape 107"/>
          <p:cNvSpPr txBox="1"/>
          <p:nvPr/>
        </p:nvSpPr>
        <p:spPr>
          <a:xfrm>
            <a:off x="4593400" y="2196100"/>
            <a:ext cx="1509300" cy="38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Right angle Rd.</a:t>
            </a:r>
          </a:p>
        </p:txBody>
      </p:sp>
      <p:sp>
        <p:nvSpPr>
          <p:cNvPr id="108" name="Shape 108"/>
          <p:cNvSpPr txBox="1"/>
          <p:nvPr/>
        </p:nvSpPr>
        <p:spPr>
          <a:xfrm>
            <a:off x="6664050" y="1098050"/>
            <a:ext cx="813900" cy="554700"/>
          </a:xfrm>
          <a:prstGeom prst="rect">
            <a:avLst/>
          </a:prstGeom>
          <a:solidFill>
            <a:srgbClr val="B7B7B7"/>
          </a:solidFill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Parallel roads</a:t>
            </a:r>
          </a:p>
        </p:txBody>
      </p:sp>
      <p:sp>
        <p:nvSpPr>
          <p:cNvPr id="109" name="Shape 109"/>
          <p:cNvSpPr txBox="1"/>
          <p:nvPr/>
        </p:nvSpPr>
        <p:spPr>
          <a:xfrm rot="-5398962">
            <a:off x="6203457" y="512165"/>
            <a:ext cx="993900" cy="77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Acute Av.</a:t>
            </a:r>
          </a:p>
        </p:txBody>
      </p:sp>
      <p:sp>
        <p:nvSpPr>
          <p:cNvPr id="110" name="Shape 110"/>
          <p:cNvSpPr txBox="1"/>
          <p:nvPr/>
        </p:nvSpPr>
        <p:spPr>
          <a:xfrm rot="-5400000">
            <a:off x="7304399" y="1038793"/>
            <a:ext cx="1134600" cy="77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Rays Rd.</a:t>
            </a:r>
          </a:p>
        </p:txBody>
      </p:sp>
      <p:sp>
        <p:nvSpPr>
          <p:cNvPr id="111" name="Shape 111"/>
          <p:cNvSpPr txBox="1"/>
          <p:nvPr/>
        </p:nvSpPr>
        <p:spPr>
          <a:xfrm>
            <a:off x="2252175" y="954700"/>
            <a:ext cx="1134600" cy="554700"/>
          </a:xfrm>
          <a:prstGeom prst="rect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Penta Playground</a:t>
            </a:r>
          </a:p>
        </p:txBody>
      </p:sp>
      <p:cxnSp>
        <p:nvCxnSpPr>
          <p:cNvPr id="112" name="Shape 112"/>
          <p:cNvCxnSpPr/>
          <p:nvPr/>
        </p:nvCxnSpPr>
        <p:spPr>
          <a:xfrm>
            <a:off x="3423425" y="1308250"/>
            <a:ext cx="913200" cy="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lg" w="lg" type="none"/>
            <a:tailEnd len="lg" w="lg" type="triangle"/>
          </a:ln>
        </p:spPr>
      </p:cxnSp>
      <p:sp>
        <p:nvSpPr>
          <p:cNvPr id="113" name="Shape 113"/>
          <p:cNvSpPr txBox="1"/>
          <p:nvPr/>
        </p:nvSpPr>
        <p:spPr>
          <a:xfrm>
            <a:off x="6822225" y="2629975"/>
            <a:ext cx="1315200" cy="657300"/>
          </a:xfrm>
          <a:prstGeom prst="rect">
            <a:avLst/>
          </a:prstGeom>
          <a:solidFill>
            <a:srgbClr val="B7B7B7"/>
          </a:solidFill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Perpendicular roads</a:t>
            </a:r>
          </a:p>
        </p:txBody>
      </p:sp>
      <p:sp>
        <p:nvSpPr>
          <p:cNvPr id="114" name="Shape 114"/>
          <p:cNvSpPr txBox="1"/>
          <p:nvPr/>
        </p:nvSpPr>
        <p:spPr>
          <a:xfrm>
            <a:off x="5303350" y="4166800"/>
            <a:ext cx="1202100" cy="657300"/>
          </a:xfrm>
          <a:prstGeom prst="rect">
            <a:avLst/>
          </a:prstGeom>
          <a:solidFill>
            <a:srgbClr val="B7B7B7"/>
          </a:solidFill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Intersecting road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dk2"/>
        </a:solidFill>
      </p:bgPr>
    </p:bg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/>
          <p:nvPr>
            <p:ph type="title"/>
          </p:nvPr>
        </p:nvSpPr>
        <p:spPr>
          <a:xfrm>
            <a:off x="513725" y="749175"/>
            <a:ext cx="1520400" cy="581700"/>
          </a:xfrm>
          <a:prstGeom prst="rect">
            <a:avLst/>
          </a:prstGeom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600">
                <a:latin typeface="Georgia"/>
                <a:ea typeface="Georgia"/>
                <a:cs typeface="Georgia"/>
                <a:sym typeface="Georgia"/>
              </a:rPr>
              <a:t>Stores</a:t>
            </a:r>
          </a:p>
        </p:txBody>
      </p:sp>
      <p:pic>
        <p:nvPicPr>
          <p:cNvPr id="120" name="Shape 120"/>
          <p:cNvPicPr preferRelativeResize="0"/>
          <p:nvPr/>
        </p:nvPicPr>
        <p:blipFill rotWithShape="1">
          <a:blip r:embed="rId3">
            <a:alphaModFix/>
          </a:blip>
          <a:srcRect b="25181" l="0" r="0" t="27172"/>
          <a:stretch/>
        </p:blipFill>
        <p:spPr>
          <a:xfrm>
            <a:off x="1461224" y="2151149"/>
            <a:ext cx="5175249" cy="1849351"/>
          </a:xfrm>
          <a:prstGeom prst="rect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pic>
      <p:sp>
        <p:nvSpPr>
          <p:cNvPr id="121" name="Shape 121"/>
          <p:cNvSpPr txBox="1"/>
          <p:nvPr/>
        </p:nvSpPr>
        <p:spPr>
          <a:xfrm>
            <a:off x="0" y="3218375"/>
            <a:ext cx="1134600" cy="427800"/>
          </a:xfrm>
          <a:prstGeom prst="rect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Microsepta</a:t>
            </a:r>
          </a:p>
        </p:txBody>
      </p:sp>
      <p:cxnSp>
        <p:nvCxnSpPr>
          <p:cNvPr id="122" name="Shape 122"/>
          <p:cNvCxnSpPr/>
          <p:nvPr/>
        </p:nvCxnSpPr>
        <p:spPr>
          <a:xfrm>
            <a:off x="1063375" y="3432125"/>
            <a:ext cx="381300" cy="30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lg" w="lg" type="none"/>
            <a:tailEnd len="lg" w="lg" type="triangle"/>
          </a:ln>
        </p:spPr>
      </p:cxnSp>
      <p:sp>
        <p:nvSpPr>
          <p:cNvPr id="123" name="Shape 123"/>
          <p:cNvSpPr txBox="1"/>
          <p:nvPr/>
        </p:nvSpPr>
        <p:spPr>
          <a:xfrm>
            <a:off x="7362725" y="2594650"/>
            <a:ext cx="878400" cy="427800"/>
          </a:xfrm>
          <a:prstGeom prst="rect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QuadFC</a:t>
            </a:r>
          </a:p>
        </p:txBody>
      </p:sp>
      <p:cxnSp>
        <p:nvCxnSpPr>
          <p:cNvPr id="124" name="Shape 124"/>
          <p:cNvCxnSpPr/>
          <p:nvPr/>
        </p:nvCxnSpPr>
        <p:spPr>
          <a:xfrm rot="10800000">
            <a:off x="6629243" y="2845885"/>
            <a:ext cx="797700" cy="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lg" w="lg" type="none"/>
            <a:tailEnd len="lg" w="lg" type="triangle"/>
          </a:ln>
        </p:spPr>
      </p:cxnSp>
      <p:sp>
        <p:nvSpPr>
          <p:cNvPr id="125" name="Shape 125"/>
          <p:cNvSpPr txBox="1"/>
          <p:nvPr/>
        </p:nvSpPr>
        <p:spPr>
          <a:xfrm>
            <a:off x="3400325" y="937525"/>
            <a:ext cx="1211400" cy="427800"/>
          </a:xfrm>
          <a:prstGeom prst="rect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Heptaggens</a:t>
            </a:r>
          </a:p>
        </p:txBody>
      </p:sp>
      <p:cxnSp>
        <p:nvCxnSpPr>
          <p:cNvPr id="126" name="Shape 126"/>
          <p:cNvCxnSpPr/>
          <p:nvPr/>
        </p:nvCxnSpPr>
        <p:spPr>
          <a:xfrm>
            <a:off x="3860525" y="1352100"/>
            <a:ext cx="1200" cy="76290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lg" w="lg" type="none"/>
            <a:tailEnd len="lg" w="lg" type="triangle"/>
          </a:ln>
        </p:spPr>
      </p:cxnSp>
      <p:grpSp>
        <p:nvGrpSpPr>
          <p:cNvPr id="127" name="Shape 127"/>
          <p:cNvGrpSpPr/>
          <p:nvPr/>
        </p:nvGrpSpPr>
        <p:grpSpPr>
          <a:xfrm>
            <a:off x="128425" y="2148300"/>
            <a:ext cx="1134600" cy="957300"/>
            <a:chOff x="5998800" y="1905025"/>
            <a:chExt cx="1134600" cy="957300"/>
          </a:xfrm>
        </p:grpSpPr>
        <p:sp>
          <p:nvSpPr>
            <p:cNvPr id="128" name="Shape 128"/>
            <p:cNvSpPr/>
            <p:nvPr/>
          </p:nvSpPr>
          <p:spPr>
            <a:xfrm>
              <a:off x="5998800" y="2519725"/>
              <a:ext cx="1134600" cy="342600"/>
            </a:xfrm>
            <a:prstGeom prst="cube">
              <a:avLst>
                <a:gd fmla="val 80976" name="adj"/>
              </a:avLst>
            </a:prstGeom>
            <a:solidFill>
              <a:srgbClr val="B7B7B7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9" name="Shape 129"/>
            <p:cNvSpPr/>
            <p:nvPr/>
          </p:nvSpPr>
          <p:spPr>
            <a:xfrm>
              <a:off x="6253025" y="1905025"/>
              <a:ext cx="878400" cy="672600"/>
            </a:xfrm>
            <a:prstGeom prst="cube">
              <a:avLst>
                <a:gd fmla="val 7243" name="adj"/>
              </a:avLst>
            </a:prstGeom>
            <a:solidFill>
              <a:srgbClr val="B7B7B7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0" name="Shape 130"/>
            <p:cNvSpPr/>
            <p:nvPr/>
          </p:nvSpPr>
          <p:spPr>
            <a:xfrm>
              <a:off x="6642325" y="1986875"/>
              <a:ext cx="37500" cy="44700"/>
            </a:xfrm>
            <a:prstGeom prst="roundRect">
              <a:avLst>
                <a:gd fmla="val 16667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1" name="Shape 131"/>
            <p:cNvSpPr/>
            <p:nvPr/>
          </p:nvSpPr>
          <p:spPr>
            <a:xfrm>
              <a:off x="6648325" y="1993325"/>
              <a:ext cx="25500" cy="3180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2" name="Shape 132"/>
            <p:cNvSpPr/>
            <p:nvPr/>
          </p:nvSpPr>
          <p:spPr>
            <a:xfrm>
              <a:off x="6313375" y="2071025"/>
              <a:ext cx="695400" cy="427800"/>
            </a:xfrm>
            <a:prstGeom prst="rect">
              <a:avLst/>
            </a:pr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cxnSp>
          <p:nvCxnSpPr>
            <p:cNvPr id="133" name="Shape 133"/>
            <p:cNvCxnSpPr/>
            <p:nvPr/>
          </p:nvCxnSpPr>
          <p:spPr>
            <a:xfrm flipH="1">
              <a:off x="6339576" y="2133600"/>
              <a:ext cx="110700" cy="132900"/>
            </a:xfrm>
            <a:prstGeom prst="straightConnector1">
              <a:avLst/>
            </a:prstGeom>
            <a:noFill/>
            <a:ln cap="flat" cmpd="sng" w="28575">
              <a:solidFill>
                <a:srgbClr val="FFFFFF"/>
              </a:solidFill>
              <a:prstDash val="solid"/>
              <a:round/>
              <a:headEnd len="lg" w="lg" type="none"/>
              <a:tailEnd len="lg" w="lg" type="none"/>
            </a:ln>
          </p:spPr>
        </p:cxnSp>
        <p:cxnSp>
          <p:nvCxnSpPr>
            <p:cNvPr id="134" name="Shape 134"/>
            <p:cNvCxnSpPr/>
            <p:nvPr/>
          </p:nvCxnSpPr>
          <p:spPr>
            <a:xfrm flipH="1">
              <a:off x="6423000" y="2190598"/>
              <a:ext cx="45600" cy="66600"/>
            </a:xfrm>
            <a:prstGeom prst="straightConnector1">
              <a:avLst/>
            </a:prstGeom>
            <a:noFill/>
            <a:ln cap="flat" cmpd="sng" w="28575">
              <a:solidFill>
                <a:srgbClr val="FFFFFF"/>
              </a:solidFill>
              <a:prstDash val="solid"/>
              <a:round/>
              <a:headEnd len="lg" w="lg" type="none"/>
              <a:tailEnd len="lg" w="lg" type="none"/>
            </a:ln>
          </p:spPr>
        </p:cxnSp>
        <p:sp>
          <p:nvSpPr>
            <p:cNvPr id="135" name="Shape 135"/>
            <p:cNvSpPr/>
            <p:nvPr/>
          </p:nvSpPr>
          <p:spPr>
            <a:xfrm>
              <a:off x="6812275" y="2675125"/>
              <a:ext cx="37500" cy="31800"/>
            </a:xfrm>
            <a:prstGeom prst="roundRect">
              <a:avLst>
                <a:gd fmla="val 16667" name="adj"/>
              </a:avLst>
            </a:pr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t/>
              </a:r>
              <a:endParaRPr sz="600"/>
            </a:p>
          </p:txBody>
        </p:sp>
        <p:sp>
          <p:nvSpPr>
            <p:cNvPr id="136" name="Shape 136"/>
            <p:cNvSpPr/>
            <p:nvPr/>
          </p:nvSpPr>
          <p:spPr>
            <a:xfrm>
              <a:off x="6812275" y="2714850"/>
              <a:ext cx="37500" cy="31800"/>
            </a:xfrm>
            <a:prstGeom prst="roundRect">
              <a:avLst>
                <a:gd fmla="val 16667" name="adj"/>
              </a:avLst>
            </a:pr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t/>
              </a:r>
              <a:endParaRPr sz="600"/>
            </a:p>
          </p:txBody>
        </p:sp>
        <p:sp>
          <p:nvSpPr>
            <p:cNvPr id="137" name="Shape 137"/>
            <p:cNvSpPr/>
            <p:nvPr/>
          </p:nvSpPr>
          <p:spPr>
            <a:xfrm>
              <a:off x="6858425" y="2714850"/>
              <a:ext cx="37500" cy="31800"/>
            </a:xfrm>
            <a:prstGeom prst="roundRect">
              <a:avLst>
                <a:gd fmla="val 16667" name="adj"/>
              </a:avLst>
            </a:pr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t/>
              </a:r>
              <a:endParaRPr sz="600"/>
            </a:p>
          </p:txBody>
        </p:sp>
        <p:sp>
          <p:nvSpPr>
            <p:cNvPr id="138" name="Shape 138"/>
            <p:cNvSpPr/>
            <p:nvPr/>
          </p:nvSpPr>
          <p:spPr>
            <a:xfrm>
              <a:off x="6766125" y="2714850"/>
              <a:ext cx="37500" cy="31800"/>
            </a:xfrm>
            <a:prstGeom prst="roundRect">
              <a:avLst>
                <a:gd fmla="val 16667" name="adj"/>
              </a:avLst>
            </a:pr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t/>
              </a:r>
              <a:endParaRPr sz="600"/>
            </a:p>
          </p:txBody>
        </p:sp>
        <p:sp>
          <p:nvSpPr>
            <p:cNvPr id="139" name="Shape 139"/>
            <p:cNvSpPr/>
            <p:nvPr/>
          </p:nvSpPr>
          <p:spPr>
            <a:xfrm>
              <a:off x="6234326" y="2591190"/>
              <a:ext cx="68100" cy="55200"/>
            </a:xfrm>
            <a:prstGeom prst="roundRect">
              <a:avLst>
                <a:gd fmla="val 16667" name="adj"/>
              </a:avLst>
            </a:pr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t/>
              </a:r>
              <a:endParaRPr sz="600"/>
            </a:p>
          </p:txBody>
        </p:sp>
        <p:sp>
          <p:nvSpPr>
            <p:cNvPr id="140" name="Shape 140"/>
            <p:cNvSpPr/>
            <p:nvPr/>
          </p:nvSpPr>
          <p:spPr>
            <a:xfrm>
              <a:off x="6313375" y="2591200"/>
              <a:ext cx="68100" cy="55200"/>
            </a:xfrm>
            <a:prstGeom prst="roundRect">
              <a:avLst>
                <a:gd fmla="val 16667" name="adj"/>
              </a:avLst>
            </a:pr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t/>
              </a:r>
              <a:endParaRPr sz="600"/>
            </a:p>
          </p:txBody>
        </p:sp>
        <p:sp>
          <p:nvSpPr>
            <p:cNvPr id="141" name="Shape 141"/>
            <p:cNvSpPr/>
            <p:nvPr/>
          </p:nvSpPr>
          <p:spPr>
            <a:xfrm>
              <a:off x="6392400" y="2591212"/>
              <a:ext cx="68100" cy="55200"/>
            </a:xfrm>
            <a:prstGeom prst="roundRect">
              <a:avLst>
                <a:gd fmla="val 16667" name="adj"/>
              </a:avLst>
            </a:pr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t/>
              </a:r>
              <a:endParaRPr sz="600"/>
            </a:p>
          </p:txBody>
        </p:sp>
        <p:sp>
          <p:nvSpPr>
            <p:cNvPr id="142" name="Shape 142"/>
            <p:cNvSpPr/>
            <p:nvPr/>
          </p:nvSpPr>
          <p:spPr>
            <a:xfrm>
              <a:off x="6468600" y="2591212"/>
              <a:ext cx="68100" cy="55200"/>
            </a:xfrm>
            <a:prstGeom prst="roundRect">
              <a:avLst>
                <a:gd fmla="val 16667" name="adj"/>
              </a:avLst>
            </a:pr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t/>
              </a:r>
              <a:endParaRPr sz="600"/>
            </a:p>
          </p:txBody>
        </p:sp>
        <p:sp>
          <p:nvSpPr>
            <p:cNvPr id="143" name="Shape 143"/>
            <p:cNvSpPr/>
            <p:nvPr/>
          </p:nvSpPr>
          <p:spPr>
            <a:xfrm>
              <a:off x="6544800" y="2591212"/>
              <a:ext cx="68100" cy="55200"/>
            </a:xfrm>
            <a:prstGeom prst="roundRect">
              <a:avLst>
                <a:gd fmla="val 16667" name="adj"/>
              </a:avLst>
            </a:pr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t/>
              </a:r>
              <a:endParaRPr sz="600"/>
            </a:p>
          </p:txBody>
        </p:sp>
        <p:sp>
          <p:nvSpPr>
            <p:cNvPr id="144" name="Shape 144"/>
            <p:cNvSpPr/>
            <p:nvPr/>
          </p:nvSpPr>
          <p:spPr>
            <a:xfrm>
              <a:off x="6621000" y="2591212"/>
              <a:ext cx="68100" cy="55200"/>
            </a:xfrm>
            <a:prstGeom prst="roundRect">
              <a:avLst>
                <a:gd fmla="val 16667" name="adj"/>
              </a:avLst>
            </a:pr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t/>
              </a:r>
              <a:endParaRPr sz="600"/>
            </a:p>
          </p:txBody>
        </p:sp>
        <p:sp>
          <p:nvSpPr>
            <p:cNvPr id="145" name="Shape 145"/>
            <p:cNvSpPr/>
            <p:nvPr/>
          </p:nvSpPr>
          <p:spPr>
            <a:xfrm>
              <a:off x="6697200" y="2591212"/>
              <a:ext cx="68100" cy="55200"/>
            </a:xfrm>
            <a:prstGeom prst="roundRect">
              <a:avLst>
                <a:gd fmla="val 16667" name="adj"/>
              </a:avLst>
            </a:pr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t/>
              </a:r>
              <a:endParaRPr sz="600"/>
            </a:p>
          </p:txBody>
        </p:sp>
        <p:sp>
          <p:nvSpPr>
            <p:cNvPr id="146" name="Shape 146"/>
            <p:cNvSpPr/>
            <p:nvPr/>
          </p:nvSpPr>
          <p:spPr>
            <a:xfrm>
              <a:off x="6773400" y="2591225"/>
              <a:ext cx="160200" cy="55200"/>
            </a:xfrm>
            <a:prstGeom prst="roundRect">
              <a:avLst>
                <a:gd fmla="val 16667" name="adj"/>
              </a:avLst>
            </a:pr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t/>
              </a:r>
              <a:endParaRPr sz="600"/>
            </a:p>
          </p:txBody>
        </p:sp>
      </p:grpSp>
      <p:sp>
        <p:nvSpPr>
          <p:cNvPr id="147" name="Shape 147"/>
          <p:cNvSpPr/>
          <p:nvPr/>
        </p:nvSpPr>
        <p:spPr>
          <a:xfrm>
            <a:off x="363951" y="2910665"/>
            <a:ext cx="68100" cy="55200"/>
          </a:xfrm>
          <a:prstGeom prst="roundRect">
            <a:avLst>
              <a:gd fmla="val 16667" name="adj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 sz="600"/>
          </a:p>
        </p:txBody>
      </p:sp>
      <p:sp>
        <p:nvSpPr>
          <p:cNvPr id="148" name="Shape 148"/>
          <p:cNvSpPr/>
          <p:nvPr/>
        </p:nvSpPr>
        <p:spPr>
          <a:xfrm>
            <a:off x="440151" y="2910665"/>
            <a:ext cx="68100" cy="55200"/>
          </a:xfrm>
          <a:prstGeom prst="roundRect">
            <a:avLst>
              <a:gd fmla="val 16667" name="adj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 sz="600"/>
          </a:p>
        </p:txBody>
      </p:sp>
      <p:sp>
        <p:nvSpPr>
          <p:cNvPr id="149" name="Shape 149"/>
          <p:cNvSpPr/>
          <p:nvPr/>
        </p:nvSpPr>
        <p:spPr>
          <a:xfrm>
            <a:off x="516375" y="2910687"/>
            <a:ext cx="68100" cy="55200"/>
          </a:xfrm>
          <a:prstGeom prst="roundRect">
            <a:avLst>
              <a:gd fmla="val 16667" name="adj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 sz="600"/>
          </a:p>
        </p:txBody>
      </p:sp>
      <p:sp>
        <p:nvSpPr>
          <p:cNvPr id="150" name="Shape 150"/>
          <p:cNvSpPr/>
          <p:nvPr/>
        </p:nvSpPr>
        <p:spPr>
          <a:xfrm>
            <a:off x="592575" y="2910687"/>
            <a:ext cx="68100" cy="55200"/>
          </a:xfrm>
          <a:prstGeom prst="roundRect">
            <a:avLst>
              <a:gd fmla="val 16667" name="adj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 sz="600"/>
          </a:p>
        </p:txBody>
      </p:sp>
      <p:sp>
        <p:nvSpPr>
          <p:cNvPr id="151" name="Shape 151"/>
          <p:cNvSpPr/>
          <p:nvPr/>
        </p:nvSpPr>
        <p:spPr>
          <a:xfrm>
            <a:off x="668775" y="2910687"/>
            <a:ext cx="68100" cy="55200"/>
          </a:xfrm>
          <a:prstGeom prst="roundRect">
            <a:avLst>
              <a:gd fmla="val 16667" name="adj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 sz="600"/>
          </a:p>
        </p:txBody>
      </p:sp>
      <p:sp>
        <p:nvSpPr>
          <p:cNvPr id="152" name="Shape 152"/>
          <p:cNvSpPr/>
          <p:nvPr/>
        </p:nvSpPr>
        <p:spPr>
          <a:xfrm>
            <a:off x="744975" y="2910687"/>
            <a:ext cx="68100" cy="55200"/>
          </a:xfrm>
          <a:prstGeom prst="roundRect">
            <a:avLst>
              <a:gd fmla="val 16667" name="adj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 sz="600"/>
          </a:p>
        </p:txBody>
      </p:sp>
      <p:sp>
        <p:nvSpPr>
          <p:cNvPr id="153" name="Shape 153"/>
          <p:cNvSpPr/>
          <p:nvPr/>
        </p:nvSpPr>
        <p:spPr>
          <a:xfrm>
            <a:off x="821175" y="2910687"/>
            <a:ext cx="68100" cy="55200"/>
          </a:xfrm>
          <a:prstGeom prst="roundRect">
            <a:avLst>
              <a:gd fmla="val 16667" name="adj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 sz="600"/>
          </a:p>
        </p:txBody>
      </p:sp>
      <p:sp>
        <p:nvSpPr>
          <p:cNvPr id="154" name="Shape 154"/>
          <p:cNvSpPr/>
          <p:nvPr/>
        </p:nvSpPr>
        <p:spPr>
          <a:xfrm>
            <a:off x="287751" y="2910665"/>
            <a:ext cx="68100" cy="55200"/>
          </a:xfrm>
          <a:prstGeom prst="roundRect">
            <a:avLst>
              <a:gd fmla="val 16667" name="adj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 sz="600"/>
          </a:p>
        </p:txBody>
      </p:sp>
      <p:sp>
        <p:nvSpPr>
          <p:cNvPr id="155" name="Shape 155"/>
          <p:cNvSpPr/>
          <p:nvPr/>
        </p:nvSpPr>
        <p:spPr>
          <a:xfrm>
            <a:off x="219651" y="2979315"/>
            <a:ext cx="68100" cy="55200"/>
          </a:xfrm>
          <a:prstGeom prst="roundRect">
            <a:avLst>
              <a:gd fmla="val 16667" name="adj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 sz="600"/>
          </a:p>
        </p:txBody>
      </p:sp>
      <p:sp>
        <p:nvSpPr>
          <p:cNvPr id="156" name="Shape 156"/>
          <p:cNvSpPr/>
          <p:nvPr/>
        </p:nvSpPr>
        <p:spPr>
          <a:xfrm>
            <a:off x="295851" y="2979315"/>
            <a:ext cx="68100" cy="55200"/>
          </a:xfrm>
          <a:prstGeom prst="roundRect">
            <a:avLst>
              <a:gd fmla="val 16667" name="adj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 sz="600"/>
          </a:p>
        </p:txBody>
      </p:sp>
      <p:sp>
        <p:nvSpPr>
          <p:cNvPr id="157" name="Shape 157"/>
          <p:cNvSpPr/>
          <p:nvPr/>
        </p:nvSpPr>
        <p:spPr>
          <a:xfrm>
            <a:off x="372051" y="2979315"/>
            <a:ext cx="68100" cy="55200"/>
          </a:xfrm>
          <a:prstGeom prst="roundRect">
            <a:avLst>
              <a:gd fmla="val 16667" name="adj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 sz="600"/>
          </a:p>
        </p:txBody>
      </p:sp>
      <p:sp>
        <p:nvSpPr>
          <p:cNvPr id="158" name="Shape 158"/>
          <p:cNvSpPr/>
          <p:nvPr/>
        </p:nvSpPr>
        <p:spPr>
          <a:xfrm>
            <a:off x="448251" y="2979315"/>
            <a:ext cx="68100" cy="55200"/>
          </a:xfrm>
          <a:prstGeom prst="roundRect">
            <a:avLst>
              <a:gd fmla="val 16667" name="adj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 sz="600"/>
          </a:p>
        </p:txBody>
      </p:sp>
      <p:sp>
        <p:nvSpPr>
          <p:cNvPr id="159" name="Shape 159"/>
          <p:cNvSpPr/>
          <p:nvPr/>
        </p:nvSpPr>
        <p:spPr>
          <a:xfrm>
            <a:off x="524451" y="2979315"/>
            <a:ext cx="68100" cy="55200"/>
          </a:xfrm>
          <a:prstGeom prst="roundRect">
            <a:avLst>
              <a:gd fmla="val 16667" name="adj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 sz="600"/>
          </a:p>
        </p:txBody>
      </p:sp>
      <p:sp>
        <p:nvSpPr>
          <p:cNvPr id="160" name="Shape 160"/>
          <p:cNvSpPr/>
          <p:nvPr/>
        </p:nvSpPr>
        <p:spPr>
          <a:xfrm>
            <a:off x="600651" y="2979315"/>
            <a:ext cx="68100" cy="55200"/>
          </a:xfrm>
          <a:prstGeom prst="roundRect">
            <a:avLst>
              <a:gd fmla="val 16667" name="adj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 sz="600"/>
          </a:p>
        </p:txBody>
      </p:sp>
      <p:sp>
        <p:nvSpPr>
          <p:cNvPr id="161" name="Shape 161"/>
          <p:cNvSpPr/>
          <p:nvPr/>
        </p:nvSpPr>
        <p:spPr>
          <a:xfrm>
            <a:off x="676851" y="2979315"/>
            <a:ext cx="68100" cy="55200"/>
          </a:xfrm>
          <a:prstGeom prst="roundRect">
            <a:avLst>
              <a:gd fmla="val 16667" name="adj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 sz="600"/>
          </a:p>
        </p:txBody>
      </p:sp>
      <p:sp>
        <p:nvSpPr>
          <p:cNvPr id="162" name="Shape 162"/>
          <p:cNvSpPr/>
          <p:nvPr/>
        </p:nvSpPr>
        <p:spPr>
          <a:xfrm>
            <a:off x="753051" y="2979315"/>
            <a:ext cx="68100" cy="55200"/>
          </a:xfrm>
          <a:prstGeom prst="roundRect">
            <a:avLst>
              <a:gd fmla="val 16667" name="adj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 sz="600"/>
          </a:p>
        </p:txBody>
      </p:sp>
      <p:sp>
        <p:nvSpPr>
          <p:cNvPr id="163" name="Shape 163"/>
          <p:cNvSpPr/>
          <p:nvPr/>
        </p:nvSpPr>
        <p:spPr>
          <a:xfrm rot="8108999">
            <a:off x="4413494" y="1511244"/>
            <a:ext cx="162069" cy="427658"/>
          </a:xfrm>
          <a:prstGeom prst="triangle">
            <a:avLst>
              <a:gd fmla="val 50000" name="adj"/>
            </a:avLst>
          </a:prstGeom>
          <a:solidFill>
            <a:srgbClr val="FF9900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4" name="Shape 164"/>
          <p:cNvSpPr/>
          <p:nvPr/>
        </p:nvSpPr>
        <p:spPr>
          <a:xfrm rot="8102334">
            <a:off x="4227042" y="1457809"/>
            <a:ext cx="312470" cy="312046"/>
          </a:xfrm>
          <a:prstGeom prst="sun">
            <a:avLst>
              <a:gd fmla="val 46875" name="adj"/>
            </a:avLst>
          </a:prstGeom>
          <a:solidFill>
            <a:srgbClr val="00FF00"/>
          </a:solidFill>
          <a:ln cap="flat" cmpd="sng" w="38100">
            <a:solidFill>
              <a:srgbClr val="00FF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5" name="Shape 165"/>
          <p:cNvSpPr/>
          <p:nvPr/>
        </p:nvSpPr>
        <p:spPr>
          <a:xfrm rot="-8986903">
            <a:off x="4868092" y="1227189"/>
            <a:ext cx="162131" cy="427812"/>
          </a:xfrm>
          <a:prstGeom prst="triangle">
            <a:avLst>
              <a:gd fmla="val 50000" name="adj"/>
            </a:avLst>
          </a:prstGeom>
          <a:solidFill>
            <a:srgbClr val="FF9900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6" name="Shape 166"/>
          <p:cNvSpPr/>
          <p:nvPr/>
        </p:nvSpPr>
        <p:spPr>
          <a:xfrm rot="-8997690">
            <a:off x="4871670" y="1149126"/>
            <a:ext cx="312236" cy="311936"/>
          </a:xfrm>
          <a:prstGeom prst="sun">
            <a:avLst>
              <a:gd fmla="val 46875" name="adj"/>
            </a:avLst>
          </a:prstGeom>
          <a:solidFill>
            <a:srgbClr val="00FF00"/>
          </a:solidFill>
          <a:ln cap="flat" cmpd="sng" w="38100">
            <a:solidFill>
              <a:srgbClr val="00FF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7" name="Shape 167"/>
          <p:cNvSpPr/>
          <p:nvPr/>
        </p:nvSpPr>
        <p:spPr>
          <a:xfrm rot="-7191028">
            <a:off x="4992611" y="1507033"/>
            <a:ext cx="161530" cy="427812"/>
          </a:xfrm>
          <a:prstGeom prst="triangle">
            <a:avLst>
              <a:gd fmla="val 50000" name="adj"/>
            </a:avLst>
          </a:prstGeom>
          <a:solidFill>
            <a:srgbClr val="FF9900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8" name="Shape 168"/>
          <p:cNvSpPr/>
          <p:nvPr/>
        </p:nvSpPr>
        <p:spPr>
          <a:xfrm rot="-7194936">
            <a:off x="5053429" y="1486094"/>
            <a:ext cx="312196" cy="311977"/>
          </a:xfrm>
          <a:prstGeom prst="sun">
            <a:avLst>
              <a:gd fmla="val 46875" name="adj"/>
            </a:avLst>
          </a:prstGeom>
          <a:solidFill>
            <a:srgbClr val="00FF00"/>
          </a:solidFill>
          <a:ln cap="flat" cmpd="sng" w="38100">
            <a:solidFill>
              <a:srgbClr val="00FF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9" name="Shape 169"/>
          <p:cNvSpPr/>
          <p:nvPr/>
        </p:nvSpPr>
        <p:spPr>
          <a:xfrm>
            <a:off x="7513100" y="3224225"/>
            <a:ext cx="878400" cy="8322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0" name="Shape 170"/>
          <p:cNvSpPr/>
          <p:nvPr/>
        </p:nvSpPr>
        <p:spPr>
          <a:xfrm rot="8102334">
            <a:off x="7881642" y="3283009"/>
            <a:ext cx="312470" cy="312046"/>
          </a:xfrm>
          <a:prstGeom prst="sun">
            <a:avLst>
              <a:gd fmla="val 46875" name="adj"/>
            </a:avLst>
          </a:prstGeom>
          <a:solidFill>
            <a:srgbClr val="00FF00"/>
          </a:solidFill>
          <a:ln cap="flat" cmpd="sng" w="38100">
            <a:solidFill>
              <a:srgbClr val="00FF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1" name="Shape 171"/>
          <p:cNvSpPr txBox="1"/>
          <p:nvPr/>
        </p:nvSpPr>
        <p:spPr>
          <a:xfrm>
            <a:off x="2170000" y="4599825"/>
            <a:ext cx="3502200" cy="6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0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Rectangular Prisms</a:t>
            </a:r>
          </a:p>
        </p:txBody>
      </p:sp>
      <p:cxnSp>
        <p:nvCxnSpPr>
          <p:cNvPr id="172" name="Shape 172"/>
          <p:cNvCxnSpPr/>
          <p:nvPr/>
        </p:nvCxnSpPr>
        <p:spPr>
          <a:xfrm rot="-9899921">
            <a:off x="2506072" y="4172371"/>
            <a:ext cx="427675" cy="419597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173" name="Shape 173"/>
          <p:cNvCxnSpPr/>
          <p:nvPr/>
        </p:nvCxnSpPr>
        <p:spPr>
          <a:xfrm flipH="1" rot="10800000">
            <a:off x="3483335" y="3802589"/>
            <a:ext cx="238500" cy="94590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174" name="Shape 174"/>
          <p:cNvCxnSpPr/>
          <p:nvPr/>
        </p:nvCxnSpPr>
        <p:spPr>
          <a:xfrm flipH="1" rot="10800000">
            <a:off x="5298835" y="3421364"/>
            <a:ext cx="411000" cy="137550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lg" w="lg" type="none"/>
            <a:tailEnd len="lg" w="lg" type="triangle"/>
          </a:ln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Restaurants</a:t>
            </a:r>
          </a:p>
        </p:txBody>
      </p:sp>
      <p:sp>
        <p:nvSpPr>
          <p:cNvPr id="180" name="Shape 180"/>
          <p:cNvSpPr txBox="1"/>
          <p:nvPr>
            <p:ph idx="1" type="body"/>
          </p:nvPr>
        </p:nvSpPr>
        <p:spPr>
          <a:xfrm>
            <a:off x="7674400" y="2204275"/>
            <a:ext cx="948300" cy="477300"/>
          </a:xfrm>
          <a:prstGeom prst="rect">
            <a:avLst/>
          </a:prstGeom>
          <a:ln cap="flat" cmpd="sng" w="952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iHepta</a:t>
            </a:r>
          </a:p>
        </p:txBody>
      </p:sp>
      <p:sp>
        <p:nvSpPr>
          <p:cNvPr id="181" name="Shape 181"/>
          <p:cNvSpPr txBox="1"/>
          <p:nvPr/>
        </p:nvSpPr>
        <p:spPr>
          <a:xfrm>
            <a:off x="297975" y="2022750"/>
            <a:ext cx="1352400" cy="416100"/>
          </a:xfrm>
          <a:prstGeom prst="rect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8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McDangles</a:t>
            </a:r>
          </a:p>
        </p:txBody>
      </p:sp>
      <p:pic>
        <p:nvPicPr>
          <p:cNvPr id="182" name="Shape 182"/>
          <p:cNvPicPr preferRelativeResize="0"/>
          <p:nvPr/>
        </p:nvPicPr>
        <p:blipFill rotWithShape="1">
          <a:blip r:embed="rId3">
            <a:alphaModFix/>
          </a:blip>
          <a:srcRect b="23821" l="10644" r="1381" t="35506"/>
          <a:stretch/>
        </p:blipFill>
        <p:spPr>
          <a:xfrm>
            <a:off x="2112625" y="1476874"/>
            <a:ext cx="5074150" cy="175947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3" name="Shape 183"/>
          <p:cNvCxnSpPr/>
          <p:nvPr/>
        </p:nvCxnSpPr>
        <p:spPr>
          <a:xfrm>
            <a:off x="1731325" y="2230800"/>
            <a:ext cx="381300" cy="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184" name="Shape 184"/>
          <p:cNvCxnSpPr/>
          <p:nvPr/>
        </p:nvCxnSpPr>
        <p:spPr>
          <a:xfrm rot="10800000">
            <a:off x="7217833" y="2383197"/>
            <a:ext cx="381300" cy="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lg" w="lg" type="none"/>
            <a:tailEnd len="lg" w="lg" type="triangle"/>
          </a:ln>
        </p:spPr>
      </p:cxnSp>
      <p:sp>
        <p:nvSpPr>
          <p:cNvPr id="185" name="Shape 185"/>
          <p:cNvSpPr/>
          <p:nvPr/>
        </p:nvSpPr>
        <p:spPr>
          <a:xfrm>
            <a:off x="430875" y="2785575"/>
            <a:ext cx="1086600" cy="959400"/>
          </a:xfrm>
          <a:prstGeom prst="cube">
            <a:avLst>
              <a:gd fmla="val 25000" name="adj"/>
            </a:avLst>
          </a:prstGeom>
          <a:solidFill>
            <a:srgbClr val="FFFF00"/>
          </a:solidFill>
          <a:ln cap="flat" cmpd="sng" w="19050">
            <a:solidFill>
              <a:srgbClr val="FF99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100">
                <a:latin typeface="Georgia"/>
                <a:ea typeface="Georgia"/>
                <a:cs typeface="Georgia"/>
                <a:sym typeface="Georgia"/>
              </a:rPr>
              <a:t>Quad piece McNugget</a:t>
            </a:r>
          </a:p>
        </p:txBody>
      </p:sp>
      <p:sp>
        <p:nvSpPr>
          <p:cNvPr id="186" name="Shape 186"/>
          <p:cNvSpPr/>
          <p:nvPr/>
        </p:nvSpPr>
        <p:spPr>
          <a:xfrm>
            <a:off x="7498850" y="2785575"/>
            <a:ext cx="1040100" cy="739800"/>
          </a:xfrm>
          <a:prstGeom prst="ellipse">
            <a:avLst/>
          </a:prstGeom>
          <a:solidFill>
            <a:srgbClr val="E69138"/>
          </a:solidFill>
          <a:ln cap="flat" cmpd="sng" w="9525">
            <a:solidFill>
              <a:srgbClr val="B45F06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7" name="Shape 187"/>
          <p:cNvSpPr/>
          <p:nvPr/>
        </p:nvSpPr>
        <p:spPr>
          <a:xfrm>
            <a:off x="7827725" y="3074550"/>
            <a:ext cx="144900" cy="312000"/>
          </a:xfrm>
          <a:prstGeom prst="ellipse">
            <a:avLst/>
          </a:prstGeom>
          <a:solidFill>
            <a:srgbClr val="B45F06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8" name="Shape 188"/>
          <p:cNvSpPr/>
          <p:nvPr/>
        </p:nvSpPr>
        <p:spPr>
          <a:xfrm>
            <a:off x="7617525" y="2999475"/>
            <a:ext cx="144900" cy="312000"/>
          </a:xfrm>
          <a:prstGeom prst="ellipse">
            <a:avLst/>
          </a:prstGeom>
          <a:solidFill>
            <a:srgbClr val="B45F06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9" name="Shape 189"/>
          <p:cNvSpPr/>
          <p:nvPr/>
        </p:nvSpPr>
        <p:spPr>
          <a:xfrm>
            <a:off x="8114125" y="2999475"/>
            <a:ext cx="144900" cy="312000"/>
          </a:xfrm>
          <a:prstGeom prst="ellipse">
            <a:avLst/>
          </a:prstGeom>
          <a:solidFill>
            <a:srgbClr val="B45F06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0" name="Shape 190"/>
          <p:cNvSpPr/>
          <p:nvPr/>
        </p:nvSpPr>
        <p:spPr>
          <a:xfrm rot="-2700000">
            <a:off x="7751431" y="3074588"/>
            <a:ext cx="145098" cy="312046"/>
          </a:xfrm>
          <a:prstGeom prst="ellipse">
            <a:avLst/>
          </a:prstGeom>
          <a:solidFill>
            <a:srgbClr val="B45F06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1" name="Shape 191"/>
          <p:cNvSpPr/>
          <p:nvPr/>
        </p:nvSpPr>
        <p:spPr>
          <a:xfrm>
            <a:off x="8314125" y="2999475"/>
            <a:ext cx="144900" cy="312000"/>
          </a:xfrm>
          <a:prstGeom prst="ellipse">
            <a:avLst/>
          </a:prstGeom>
          <a:solidFill>
            <a:srgbClr val="B45F06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2" name="Shape 192"/>
          <p:cNvSpPr/>
          <p:nvPr/>
        </p:nvSpPr>
        <p:spPr>
          <a:xfrm rot="1800555">
            <a:off x="8007346" y="3102584"/>
            <a:ext cx="145159" cy="312086"/>
          </a:xfrm>
          <a:prstGeom prst="ellipse">
            <a:avLst/>
          </a:prstGeom>
          <a:solidFill>
            <a:srgbClr val="B45F06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3" name="Shape 193"/>
          <p:cNvSpPr/>
          <p:nvPr/>
        </p:nvSpPr>
        <p:spPr>
          <a:xfrm>
            <a:off x="8037925" y="2785575"/>
            <a:ext cx="144900" cy="312000"/>
          </a:xfrm>
          <a:prstGeom prst="ellipse">
            <a:avLst/>
          </a:prstGeom>
          <a:solidFill>
            <a:srgbClr val="B45F06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4" name="Shape 194"/>
          <p:cNvSpPr/>
          <p:nvPr/>
        </p:nvSpPr>
        <p:spPr>
          <a:xfrm>
            <a:off x="7865825" y="2912325"/>
            <a:ext cx="144900" cy="312000"/>
          </a:xfrm>
          <a:prstGeom prst="ellipse">
            <a:avLst/>
          </a:prstGeom>
          <a:solidFill>
            <a:srgbClr val="B45F06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5" name="Shape 195"/>
          <p:cNvSpPr/>
          <p:nvPr/>
        </p:nvSpPr>
        <p:spPr>
          <a:xfrm>
            <a:off x="7827725" y="2957925"/>
            <a:ext cx="231300" cy="2208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6" name="Shape 196"/>
          <p:cNvSpPr txBox="1"/>
          <p:nvPr/>
        </p:nvSpPr>
        <p:spPr>
          <a:xfrm>
            <a:off x="2713250" y="3862675"/>
            <a:ext cx="3502200" cy="6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Rectangular Prisms</a:t>
            </a:r>
          </a:p>
        </p:txBody>
      </p:sp>
      <p:cxnSp>
        <p:nvCxnSpPr>
          <p:cNvPr id="197" name="Shape 197"/>
          <p:cNvCxnSpPr/>
          <p:nvPr/>
        </p:nvCxnSpPr>
        <p:spPr>
          <a:xfrm rot="-9899921">
            <a:off x="3153347" y="3478271"/>
            <a:ext cx="427675" cy="419597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198" name="Shape 198"/>
          <p:cNvCxnSpPr/>
          <p:nvPr/>
        </p:nvCxnSpPr>
        <p:spPr>
          <a:xfrm flipH="1" rot="10800000">
            <a:off x="5501800" y="3333400"/>
            <a:ext cx="173400" cy="64740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lg" w="lg" type="none"/>
            <a:tailEnd len="lg" w="lg" type="triangle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-dark-2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