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Roboto"/>
      <p:regular r:id="rId14"/>
      <p:bold r:id="rId15"/>
      <p:italic r:id="rId16"/>
      <p:boldItalic r:id="rId17"/>
    </p:embeddedFont>
    <p:embeddedFont>
      <p:font typeface="Megrim"/>
      <p:regular r:id="rId18"/>
    </p:embeddedFont>
    <p:embeddedFont>
      <p:font typeface="Qwigley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oboto-bold.fntdata"/><Relationship Id="rId14" Type="http://schemas.openxmlformats.org/officeDocument/2006/relationships/font" Target="fonts/Roboto-regular.fntdata"/><Relationship Id="rId17" Type="http://schemas.openxmlformats.org/officeDocument/2006/relationships/font" Target="fonts/Roboto-boldItalic.fntdata"/><Relationship Id="rId16" Type="http://schemas.openxmlformats.org/officeDocument/2006/relationships/font" Target="fonts/Roboto-italic.fntdata"/><Relationship Id="rId5" Type="http://schemas.openxmlformats.org/officeDocument/2006/relationships/slide" Target="slides/slide1.xml"/><Relationship Id="rId19" Type="http://schemas.openxmlformats.org/officeDocument/2006/relationships/font" Target="fonts/Qwigley-regular.fntdata"/><Relationship Id="rId6" Type="http://schemas.openxmlformats.org/officeDocument/2006/relationships/slide" Target="slides/slide2.xml"/><Relationship Id="rId18" Type="http://schemas.openxmlformats.org/officeDocument/2006/relationships/font" Target="fonts/Megrim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412950" y="1958575"/>
            <a:ext cx="8407200" cy="1852500"/>
          </a:xfrm>
          <a:prstGeom prst="rect">
            <a:avLst/>
          </a:prstGeom>
          <a:noFill/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4600">
                <a:solidFill>
                  <a:srgbClr val="FF0000"/>
                </a:solidFill>
                <a:highlight>
                  <a:srgbClr val="00FFFF"/>
                </a:highlight>
                <a:latin typeface="Megrim"/>
                <a:ea typeface="Megrim"/>
                <a:cs typeface="Megrim"/>
                <a:sym typeface="Megrim"/>
              </a:rPr>
              <a:t>Icosa Island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4600">
                <a:solidFill>
                  <a:srgbClr val="FF0000"/>
                </a:solidFill>
                <a:highlight>
                  <a:srgbClr val="00FFFF"/>
                </a:highlight>
                <a:latin typeface="Megrim"/>
                <a:ea typeface="Megrim"/>
                <a:cs typeface="Megrim"/>
                <a:sym typeface="Megrim"/>
              </a:rPr>
              <a:t>self reflection.</a:t>
            </a:r>
          </a:p>
        </p:txBody>
      </p:sp>
      <p:sp>
        <p:nvSpPr>
          <p:cNvPr id="86" name="Shape 86"/>
          <p:cNvSpPr txBox="1"/>
          <p:nvPr>
            <p:ph idx="4294967295" type="subTitle"/>
          </p:nvPr>
        </p:nvSpPr>
        <p:spPr>
          <a:xfrm>
            <a:off x="723450" y="2112600"/>
            <a:ext cx="1278600" cy="424500"/>
          </a:xfrm>
          <a:prstGeom prst="rect">
            <a:avLst/>
          </a:prstGeom>
          <a:noFill/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00FFAC"/>
                </a:solidFill>
                <a:highlight>
                  <a:srgbClr val="FF0000"/>
                </a:highlight>
                <a:latin typeface="Megrim"/>
                <a:ea typeface="Megrim"/>
                <a:cs typeface="Megrim"/>
                <a:sym typeface="Megrim"/>
              </a:rPr>
              <a:t>By Karina.</a:t>
            </a:r>
          </a:p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FFAC"/>
              </a:solidFill>
              <a:latin typeface="Megrim"/>
              <a:ea typeface="Megrim"/>
              <a:cs typeface="Megrim"/>
              <a:sym typeface="Megrim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54025" y="4220775"/>
            <a:ext cx="35535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FF00"/>
                </a:solidFill>
                <a:highlight>
                  <a:srgbClr val="000000"/>
                </a:highlight>
                <a:latin typeface="Megrim"/>
                <a:ea typeface="Megrim"/>
                <a:cs typeface="Megrim"/>
                <a:sym typeface="Megrim"/>
              </a:rPr>
              <a:t>The requirements.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4817700" y="598800"/>
            <a:ext cx="3966600" cy="20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Font typeface="Megrim"/>
              <a:buChar char="❏"/>
            </a:pPr>
            <a:r>
              <a:rPr b="1" lang="en">
                <a:highlight>
                  <a:srgbClr val="FFFF00"/>
                </a:highlight>
                <a:latin typeface="Megrim"/>
                <a:ea typeface="Megrim"/>
                <a:cs typeface="Megrim"/>
                <a:sym typeface="Megrim"/>
              </a:rPr>
              <a:t>2 parallel roads.</a:t>
            </a:r>
          </a:p>
          <a:p>
            <a:pPr indent="-228600" lvl="0" marL="457200" rtl="0">
              <a:spcBef>
                <a:spcPts val="0"/>
              </a:spcBef>
              <a:buFont typeface="Megrim"/>
              <a:buChar char="❏"/>
            </a:pPr>
            <a:r>
              <a:rPr b="1" lang="en">
                <a:highlight>
                  <a:srgbClr val="FFFF00"/>
                </a:highlight>
                <a:latin typeface="Megrim"/>
                <a:ea typeface="Megrim"/>
                <a:cs typeface="Megrim"/>
                <a:sym typeface="Megrim"/>
              </a:rPr>
              <a:t>1 perpendicular road.</a:t>
            </a:r>
          </a:p>
          <a:p>
            <a:pPr indent="-228600" lvl="0" marL="457200" rtl="0">
              <a:spcBef>
                <a:spcPts val="0"/>
              </a:spcBef>
              <a:buFont typeface="Megrim"/>
              <a:buChar char="❏"/>
            </a:pPr>
            <a:r>
              <a:rPr b="1" lang="en">
                <a:highlight>
                  <a:srgbClr val="FFFF00"/>
                </a:highlight>
                <a:latin typeface="Megrim"/>
                <a:ea typeface="Megrim"/>
                <a:cs typeface="Megrim"/>
                <a:sym typeface="Megrim"/>
              </a:rPr>
              <a:t>1 intersecting road.</a:t>
            </a:r>
          </a:p>
          <a:p>
            <a:pPr indent="-228600" lvl="0" marL="457200" rtl="0">
              <a:spcBef>
                <a:spcPts val="0"/>
              </a:spcBef>
              <a:buFont typeface="Megrim"/>
              <a:buChar char="❏"/>
            </a:pPr>
            <a:r>
              <a:rPr b="1" lang="en">
                <a:highlight>
                  <a:srgbClr val="FFFF00"/>
                </a:highlight>
                <a:latin typeface="Megrim"/>
                <a:ea typeface="Megrim"/>
                <a:cs typeface="Megrim"/>
                <a:sym typeface="Megrim"/>
              </a:rPr>
              <a:t>8 3-D shaped building/structures.</a:t>
            </a:r>
          </a:p>
          <a:p>
            <a:pPr indent="-228600" lvl="0" marL="457200" rtl="0">
              <a:spcBef>
                <a:spcPts val="0"/>
              </a:spcBef>
              <a:buFont typeface="Megrim"/>
              <a:buChar char="❏"/>
            </a:pPr>
            <a:r>
              <a:rPr b="1" lang="en">
                <a:highlight>
                  <a:srgbClr val="FFFF00"/>
                </a:highlight>
                <a:latin typeface="Megrim"/>
                <a:ea typeface="Megrim"/>
                <a:cs typeface="Megrim"/>
                <a:sym typeface="Megrim"/>
              </a:rPr>
              <a:t>5 other things.</a:t>
            </a:r>
          </a:p>
          <a:p>
            <a:pPr indent="-228600" lvl="0" marL="457200" rtl="0">
              <a:spcBef>
                <a:spcPts val="0"/>
              </a:spcBef>
              <a:buFont typeface="Megrim"/>
              <a:buChar char="❏"/>
            </a:pPr>
            <a:r>
              <a:rPr b="1" lang="en">
                <a:highlight>
                  <a:srgbClr val="FFFF00"/>
                </a:highlight>
                <a:latin typeface="Megrim"/>
                <a:ea typeface="Megrim"/>
                <a:cs typeface="Megrim"/>
                <a:sym typeface="Megrim"/>
              </a:rPr>
              <a:t>Town places &amp;/or town itself must be named math/geometry named.</a:t>
            </a:r>
          </a:p>
          <a:p>
            <a:pPr indent="-228600" lvl="0" marL="457200">
              <a:spcBef>
                <a:spcPts val="0"/>
              </a:spcBef>
              <a:buFont typeface="Megrim"/>
              <a:buChar char="❏"/>
            </a:pPr>
            <a:r>
              <a:rPr b="1" lang="en">
                <a:highlight>
                  <a:srgbClr val="FFFF00"/>
                </a:highlight>
                <a:latin typeface="Megrim"/>
                <a:ea typeface="Megrim"/>
                <a:cs typeface="Megrim"/>
                <a:sym typeface="Megrim"/>
              </a:rPr>
              <a:t>the town must be visually appealing.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291875" y="243000"/>
            <a:ext cx="2364000" cy="355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00">
                <a:solidFill>
                  <a:schemeClr val="accent4"/>
                </a:solidFill>
                <a:highlight>
                  <a:srgbClr val="F3F3F3"/>
                </a:highlight>
              </a:rPr>
              <a:t>(Hint:Things that must be on our build.)</a:t>
            </a:r>
            <a:r>
              <a:rPr lang="en" sz="900">
                <a:highlight>
                  <a:srgbClr val="F3F3F3"/>
                </a:highlight>
              </a:rPr>
              <a:t> </a:t>
            </a:r>
          </a:p>
        </p:txBody>
      </p:sp>
      <p:sp>
        <p:nvSpPr>
          <p:cNvPr id="94" name="Shape 94"/>
          <p:cNvSpPr/>
          <p:nvPr/>
        </p:nvSpPr>
        <p:spPr>
          <a:xfrm flipH="1" rot="7438445">
            <a:off x="4868243" y="472045"/>
            <a:ext cx="503563" cy="244458"/>
          </a:xfrm>
          <a:prstGeom prst="halfFrame">
            <a:avLst>
              <a:gd fmla="val 24026" name="adj1"/>
              <a:gd fmla="val 24021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/>
        </p:nvSpPr>
        <p:spPr>
          <a:xfrm flipH="1" rot="7438445">
            <a:off x="4868243" y="1932620"/>
            <a:ext cx="503563" cy="244458"/>
          </a:xfrm>
          <a:prstGeom prst="halfFrame">
            <a:avLst>
              <a:gd fmla="val 24026" name="adj1"/>
              <a:gd fmla="val 24021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/>
        </p:nvSpPr>
        <p:spPr>
          <a:xfrm flipH="1" rot="7438445">
            <a:off x="4868243" y="1290958"/>
            <a:ext cx="503563" cy="244458"/>
          </a:xfrm>
          <a:prstGeom prst="halfFrame">
            <a:avLst>
              <a:gd fmla="val 24026" name="adj1"/>
              <a:gd fmla="val 24021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/>
          <p:nvPr/>
        </p:nvSpPr>
        <p:spPr>
          <a:xfrm flipH="1" rot="7438445">
            <a:off x="4868243" y="1026145"/>
            <a:ext cx="503563" cy="244458"/>
          </a:xfrm>
          <a:prstGeom prst="halfFrame">
            <a:avLst>
              <a:gd fmla="val 24026" name="adj1"/>
              <a:gd fmla="val 24021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/>
        </p:nvSpPr>
        <p:spPr>
          <a:xfrm flipH="1" rot="7438445">
            <a:off x="4868243" y="843945"/>
            <a:ext cx="503563" cy="244458"/>
          </a:xfrm>
          <a:prstGeom prst="halfFrame">
            <a:avLst>
              <a:gd fmla="val 24026" name="adj1"/>
              <a:gd fmla="val 24021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/>
        </p:nvSpPr>
        <p:spPr>
          <a:xfrm flipH="1" rot="7438445">
            <a:off x="4868243" y="649320"/>
            <a:ext cx="503563" cy="244458"/>
          </a:xfrm>
          <a:prstGeom prst="halfFrame">
            <a:avLst>
              <a:gd fmla="val 24026" name="adj1"/>
              <a:gd fmla="val 24021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/>
        </p:nvSpPr>
        <p:spPr>
          <a:xfrm flipH="1" rot="7438445">
            <a:off x="4868243" y="1486820"/>
            <a:ext cx="503563" cy="244458"/>
          </a:xfrm>
          <a:prstGeom prst="halfFrame">
            <a:avLst>
              <a:gd fmla="val 24026" name="adj1"/>
              <a:gd fmla="val 24021" name="adj2"/>
            </a:avLst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  <a:highlight>
                  <a:srgbClr val="38761D"/>
                </a:highlight>
                <a:latin typeface="Megrim"/>
                <a:ea typeface="Megrim"/>
                <a:cs typeface="Megrim"/>
                <a:sym typeface="Megrim"/>
              </a:rPr>
              <a:t>Birds eye view.</a:t>
            </a:r>
          </a:p>
          <a:p>
            <a:pPr lvl="0" algn="l">
              <a:spcBef>
                <a:spcPts val="0"/>
              </a:spcBef>
              <a:buClr>
                <a:schemeClr val="dk2"/>
              </a:buClr>
              <a:buSzPct val="52380"/>
              <a:buFont typeface="Arial"/>
              <a:buNone/>
            </a:pPr>
            <a:r>
              <a:rPr lang="en" sz="2100">
                <a:solidFill>
                  <a:srgbClr val="FFFF00"/>
                </a:solidFill>
                <a:highlight>
                  <a:srgbClr val="38761D"/>
                </a:highlight>
                <a:latin typeface="Megrim"/>
                <a:ea typeface="Megrim"/>
                <a:cs typeface="Megrim"/>
                <a:sym typeface="Megrim"/>
              </a:rPr>
              <a:t>Taken by mrs.devora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229875"/>
            <a:ext cx="4338300" cy="163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l">
              <a:spcBef>
                <a:spcPts val="0"/>
              </a:spcBef>
              <a:buClr>
                <a:schemeClr val="dk2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FFFF00"/>
                </a:solidFill>
                <a:highlight>
                  <a:srgbClr val="38761D"/>
                </a:highlight>
                <a:latin typeface="Megrim"/>
                <a:ea typeface="Megrim"/>
                <a:cs typeface="Megrim"/>
                <a:sym typeface="Megrim"/>
              </a:rPr>
              <a:t>Keys: blue, polygon pool rest area. Dark red, Acute Elementary. Magenta, the Tri Church. Red, hepta hospital. White, The tetras house. Brown, the straight family house.</a:t>
            </a:r>
            <a:r>
              <a:rPr lang="en" sz="1800">
                <a:solidFill>
                  <a:srgbClr val="FFFF00"/>
                </a:solidFill>
                <a:highlight>
                  <a:srgbClr val="6AA84F"/>
                </a:highlight>
                <a:latin typeface="Megrim"/>
                <a:ea typeface="Megrim"/>
                <a:cs typeface="Megrim"/>
                <a:sym typeface="Megrim"/>
              </a:rPr>
              <a:t> 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b="7199" l="6894" r="5385" t="4250"/>
          <a:stretch/>
        </p:blipFill>
        <p:spPr>
          <a:xfrm rot="-10799994">
            <a:off x="4650007" y="31951"/>
            <a:ext cx="4493982" cy="507961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/>
          <p:nvPr/>
        </p:nvSpPr>
        <p:spPr>
          <a:xfrm>
            <a:off x="7735325" y="3713100"/>
            <a:ext cx="306600" cy="306300"/>
          </a:xfrm>
          <a:prstGeom prst="donut">
            <a:avLst>
              <a:gd fmla="val 25000" name="adj"/>
            </a:avLst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/>
        </p:nvSpPr>
        <p:spPr>
          <a:xfrm>
            <a:off x="6591725" y="1640075"/>
            <a:ext cx="452700" cy="420900"/>
          </a:xfrm>
          <a:prstGeom prst="donut">
            <a:avLst>
              <a:gd fmla="val 25000" name="adj"/>
            </a:avLst>
          </a:prstGeom>
          <a:solidFill>
            <a:srgbClr val="FF00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/>
        </p:nvSpPr>
        <p:spPr>
          <a:xfrm>
            <a:off x="7578950" y="1324875"/>
            <a:ext cx="306600" cy="306300"/>
          </a:xfrm>
          <a:prstGeom prst="donut">
            <a:avLst>
              <a:gd fmla="val 25000" name="adj"/>
            </a:avLst>
          </a:prstGeom>
          <a:solidFill>
            <a:srgbClr val="98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/>
        </p:nvSpPr>
        <p:spPr>
          <a:xfrm>
            <a:off x="7885550" y="1857650"/>
            <a:ext cx="452700" cy="420900"/>
          </a:xfrm>
          <a:prstGeom prst="donut">
            <a:avLst>
              <a:gd fmla="val 25000" name="adj"/>
            </a:avLst>
          </a:prstGeom>
          <a:solidFill>
            <a:srgbClr val="5B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/>
          <p:nvPr/>
        </p:nvSpPr>
        <p:spPr>
          <a:xfrm>
            <a:off x="5314350" y="3641400"/>
            <a:ext cx="392400" cy="378000"/>
          </a:xfrm>
          <a:prstGeom prst="donut">
            <a:avLst>
              <a:gd fmla="val 25000" name="adj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/>
        </p:nvSpPr>
        <p:spPr>
          <a:xfrm>
            <a:off x="6291625" y="648150"/>
            <a:ext cx="392400" cy="378000"/>
          </a:xfrm>
          <a:prstGeom prst="donut">
            <a:avLst>
              <a:gd fmla="val 25000" name="adj"/>
            </a:avLst>
          </a:prstGeom>
          <a:solidFill>
            <a:srgbClr val="00FFFF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7011700" y="1017800"/>
            <a:ext cx="503700" cy="1815900"/>
          </a:xfrm>
          <a:prstGeom prst="uturnArrow">
            <a:avLst>
              <a:gd fmla="val 14773" name="adj1"/>
              <a:gd fmla="val 22156" name="adj2"/>
              <a:gd fmla="val 28115" name="adj3"/>
              <a:gd fmla="val 43750" name="adj4"/>
              <a:gd fmla="val 48882" name="adj5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115" name="Shape 115"/>
          <p:cNvSpPr/>
          <p:nvPr/>
        </p:nvSpPr>
        <p:spPr>
          <a:xfrm>
            <a:off x="6566225" y="3862225"/>
            <a:ext cx="503700" cy="484200"/>
          </a:xfrm>
          <a:prstGeom prst="donut">
            <a:avLst>
              <a:gd fmla="val 25000" name="adj"/>
            </a:avLst>
          </a:prstGeom>
          <a:solidFill>
            <a:srgbClr val="FFFF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/>
        </p:nvSpPr>
        <p:spPr>
          <a:xfrm flipH="1">
            <a:off x="5604500" y="462650"/>
            <a:ext cx="452700" cy="1815900"/>
          </a:xfrm>
          <a:prstGeom prst="uturnArrow">
            <a:avLst>
              <a:gd fmla="val 14773" name="adj1"/>
              <a:gd fmla="val 22156" name="adj2"/>
              <a:gd fmla="val 28115" name="adj3"/>
              <a:gd fmla="val 43750" name="adj4"/>
              <a:gd fmla="val 48882" name="adj5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sp>
        <p:nvSpPr>
          <p:cNvPr id="117" name="Shape 117"/>
          <p:cNvSpPr txBox="1"/>
          <p:nvPr/>
        </p:nvSpPr>
        <p:spPr>
          <a:xfrm>
            <a:off x="5189700" y="1640075"/>
            <a:ext cx="942900" cy="84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Parallel roads</a:t>
            </a:r>
            <a:r>
              <a:rPr lang="en"/>
              <a:t>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ctrTitle"/>
          </p:nvPr>
        </p:nvSpPr>
        <p:spPr>
          <a:xfrm>
            <a:off x="598100" y="1290600"/>
            <a:ext cx="2125500" cy="2481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>
                <a:solidFill>
                  <a:srgbClr val="FFFF00"/>
                </a:solidFill>
                <a:highlight>
                  <a:srgbClr val="38761D"/>
                </a:highlight>
                <a:latin typeface="Megrim"/>
                <a:ea typeface="Megrim"/>
                <a:cs typeface="Megrim"/>
                <a:sym typeface="Megrim"/>
              </a:rPr>
              <a:t>Polygon Pool Changing room &amp; pool.</a:t>
            </a:r>
          </a:p>
        </p:txBody>
      </p:sp>
      <p:sp>
        <p:nvSpPr>
          <p:cNvPr id="123" name="Shape 123"/>
          <p:cNvSpPr txBox="1"/>
          <p:nvPr>
            <p:ph idx="1" type="subTitle"/>
          </p:nvPr>
        </p:nvSpPr>
        <p:spPr>
          <a:xfrm>
            <a:off x="379842" y="3845200"/>
            <a:ext cx="29607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  <a:highlight>
                  <a:srgbClr val="38761D"/>
                </a:highlight>
                <a:latin typeface="Megrim"/>
                <a:ea typeface="Megrim"/>
                <a:cs typeface="Megrim"/>
                <a:sym typeface="Megrim"/>
              </a:rPr>
              <a:t>Taken by Mrs.devora.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5749" y="446025"/>
            <a:ext cx="5110799" cy="4384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latin typeface="Megrim"/>
                <a:ea typeface="Megrim"/>
                <a:cs typeface="Megrim"/>
                <a:sym typeface="Megrim"/>
              </a:rPr>
              <a:t>Nona way</a:t>
            </a: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b="16037" l="2590" r="3547" t="10530"/>
          <a:stretch/>
        </p:blipFill>
        <p:spPr>
          <a:xfrm>
            <a:off x="2429475" y="0"/>
            <a:ext cx="667655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ctrTitle"/>
          </p:nvPr>
        </p:nvSpPr>
        <p:spPr>
          <a:xfrm>
            <a:off x="480100" y="843125"/>
            <a:ext cx="6752400" cy="83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just">
              <a:spcBef>
                <a:spcPts val="0"/>
              </a:spcBef>
              <a:buNone/>
            </a:pPr>
            <a:r>
              <a:rPr lang="en">
                <a:latin typeface="Megrim"/>
                <a:ea typeface="Megrim"/>
                <a:cs typeface="Megrim"/>
                <a:sym typeface="Megrim"/>
              </a:rPr>
              <a:t>The tetra family’s house.</a:t>
            </a: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b="21667" l="13260" r="9733" t="13845"/>
          <a:stretch/>
        </p:blipFill>
        <p:spPr>
          <a:xfrm>
            <a:off x="3703425" y="2029075"/>
            <a:ext cx="3836999" cy="275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</a:rPr>
              <a:t>The straight family</a:t>
            </a: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b="30502" l="64337" r="1302" t="24793"/>
          <a:stretch/>
        </p:blipFill>
        <p:spPr>
          <a:xfrm>
            <a:off x="2561675" y="1333175"/>
            <a:ext cx="4205547" cy="3751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  <a:highlight>
                  <a:srgbClr val="38761D"/>
                </a:highlight>
                <a:latin typeface="Megrim"/>
                <a:ea typeface="Megrim"/>
                <a:cs typeface="Megrim"/>
                <a:sym typeface="Megrim"/>
              </a:rPr>
              <a:t>Icosa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  <a:highlight>
                  <a:srgbClr val="38761D"/>
                </a:highlight>
                <a:latin typeface="Megrim"/>
                <a:ea typeface="Megrim"/>
                <a:cs typeface="Megrim"/>
                <a:sym typeface="Megrim"/>
              </a:rPr>
              <a:t>Island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  <a:highlight>
                  <a:srgbClr val="38761D"/>
                </a:highlight>
                <a:latin typeface="Megrim"/>
                <a:ea typeface="Megrim"/>
                <a:cs typeface="Megrim"/>
                <a:sym typeface="Megrim"/>
              </a:rPr>
              <a:t>sign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00"/>
                </a:solidFill>
                <a:highlight>
                  <a:srgbClr val="6AA84F"/>
                </a:highlight>
                <a:latin typeface="Megrim"/>
                <a:ea typeface="Megrim"/>
                <a:cs typeface="Megrim"/>
                <a:sym typeface="Megrim"/>
              </a:rPr>
              <a:t>Made by karina</a:t>
            </a: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b="17128" l="52658" r="3616" t="14081"/>
          <a:stretch/>
        </p:blipFill>
        <p:spPr>
          <a:xfrm>
            <a:off x="4564625" y="0"/>
            <a:ext cx="3918049" cy="4925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143225" y="340625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200">
                <a:solidFill>
                  <a:srgbClr val="FFFFFF"/>
                </a:solidFill>
                <a:latin typeface="Qwigley"/>
                <a:ea typeface="Qwigley"/>
                <a:cs typeface="Qwigley"/>
                <a:sym typeface="Qwigley"/>
              </a:rPr>
              <a:t>My self reflection.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200">
                <a:solidFill>
                  <a:srgbClr val="000000"/>
                </a:solidFill>
                <a:highlight>
                  <a:srgbClr val="F3F3F3"/>
                </a:highlight>
                <a:latin typeface="Qwigley"/>
                <a:ea typeface="Qwigley"/>
                <a:cs typeface="Qwigley"/>
                <a:sym typeface="Qwigley"/>
              </a:rPr>
              <a:t>1. Q : How much did you know about the subject before we started?</a:t>
            </a:r>
            <a:r>
              <a:rPr lang="en" sz="2200">
                <a:solidFill>
                  <a:srgbClr val="000000"/>
                </a:solidFill>
                <a:highlight>
                  <a:srgbClr val="F3F3F3"/>
                </a:highlight>
                <a:latin typeface="Qwigley"/>
                <a:ea typeface="Qwigley"/>
                <a:cs typeface="Qwigley"/>
                <a:sym typeface="Qwigley"/>
              </a:rPr>
              <a:t> Well, I know that it would be really fun and some side tracks would come and go. </a:t>
            </a:r>
            <a:r>
              <a:rPr b="1" lang="en" sz="2200">
                <a:solidFill>
                  <a:srgbClr val="000000"/>
                </a:solidFill>
                <a:highlight>
                  <a:srgbClr val="F3F3F3"/>
                </a:highlight>
                <a:latin typeface="Qwigley"/>
                <a:ea typeface="Qwigley"/>
                <a:cs typeface="Qwigley"/>
                <a:sym typeface="Qwigley"/>
              </a:rPr>
              <a:t>4. Q : In what ways have you gotten better at this kind of work? </a:t>
            </a:r>
            <a:r>
              <a:rPr lang="en" sz="2200">
                <a:solidFill>
                  <a:srgbClr val="000000"/>
                </a:solidFill>
                <a:highlight>
                  <a:srgbClr val="F3F3F3"/>
                </a:highlight>
                <a:latin typeface="Qwigley"/>
                <a:ea typeface="Qwigley"/>
                <a:cs typeface="Qwigley"/>
                <a:sym typeface="Qwigley"/>
              </a:rPr>
              <a:t>If we did more makerspace before this one, we would make them look like real towns and cities. </a:t>
            </a:r>
            <a:r>
              <a:rPr b="1" lang="en" sz="2200">
                <a:solidFill>
                  <a:srgbClr val="000000"/>
                </a:solidFill>
                <a:highlight>
                  <a:srgbClr val="F3F3F3"/>
                </a:highlight>
                <a:latin typeface="Qwigley"/>
                <a:ea typeface="Qwigley"/>
                <a:cs typeface="Qwigley"/>
                <a:sym typeface="Qwigley"/>
              </a:rPr>
              <a:t>11. Q : What did/do you find frustrating about it? </a:t>
            </a:r>
            <a:r>
              <a:rPr lang="en" sz="2200">
                <a:solidFill>
                  <a:srgbClr val="000000"/>
                </a:solidFill>
                <a:highlight>
                  <a:srgbClr val="F3F3F3"/>
                </a:highlight>
                <a:latin typeface="Qwigley"/>
                <a:ea typeface="Qwigley"/>
                <a:cs typeface="Qwigley"/>
                <a:sym typeface="Qwigley"/>
              </a:rPr>
              <a:t>Lots of and lots of figuring out where to place buildings and naming all of them. </a:t>
            </a:r>
            <a:r>
              <a:rPr b="1" lang="en" sz="2200">
                <a:solidFill>
                  <a:srgbClr val="000000"/>
                </a:solidFill>
                <a:highlight>
                  <a:srgbClr val="F3F3F3"/>
                </a:highlight>
                <a:latin typeface="Qwigley"/>
                <a:ea typeface="Qwigley"/>
                <a:cs typeface="Qwigley"/>
                <a:sym typeface="Qwigley"/>
              </a:rPr>
              <a:t>Q : 8. Does this work tell a story? </a:t>
            </a:r>
            <a:r>
              <a:rPr lang="en" sz="2200">
                <a:solidFill>
                  <a:srgbClr val="000000"/>
                </a:solidFill>
                <a:highlight>
                  <a:srgbClr val="F3F3F3"/>
                </a:highlight>
                <a:latin typeface="Qwigley"/>
                <a:ea typeface="Qwigley"/>
                <a:cs typeface="Qwigley"/>
                <a:sym typeface="Qwigley"/>
              </a:rPr>
              <a:t>No probably not, ‘cause i’v not ducsussed it with my partner. Q : </a:t>
            </a:r>
            <a:r>
              <a:rPr b="1" lang="en" sz="2200">
                <a:solidFill>
                  <a:srgbClr val="000000"/>
                </a:solidFill>
                <a:highlight>
                  <a:srgbClr val="F3F3F3"/>
                </a:highlight>
                <a:latin typeface="Qwigley"/>
                <a:ea typeface="Qwigley"/>
                <a:cs typeface="Qwigley"/>
                <a:sym typeface="Qwigley"/>
              </a:rPr>
              <a:t>13. Did you meet your standards?</a:t>
            </a:r>
            <a:r>
              <a:rPr lang="en" sz="2200">
                <a:solidFill>
                  <a:srgbClr val="000000"/>
                </a:solidFill>
                <a:highlight>
                  <a:srgbClr val="F3F3F3"/>
                </a:highlight>
                <a:latin typeface="Qwigley"/>
                <a:ea typeface="Qwigley"/>
                <a:cs typeface="Qwigley"/>
                <a:sym typeface="Qwigley"/>
              </a:rPr>
              <a:t> Yes I did meet my standards. Q : </a:t>
            </a:r>
            <a:r>
              <a:rPr b="1" lang="en" sz="2200">
                <a:solidFill>
                  <a:srgbClr val="000000"/>
                </a:solidFill>
                <a:highlight>
                  <a:srgbClr val="FFFFFF"/>
                </a:highlight>
                <a:latin typeface="Qwigley"/>
                <a:ea typeface="Qwigley"/>
                <a:cs typeface="Qwigley"/>
                <a:sym typeface="Qwigley"/>
              </a:rPr>
              <a:t>17. Have you changed any ideas you used to have on this subject? </a:t>
            </a:r>
            <a:r>
              <a:rPr lang="en" sz="2200">
                <a:solidFill>
                  <a:srgbClr val="000000"/>
                </a:solidFill>
                <a:highlight>
                  <a:srgbClr val="FFFFFF"/>
                </a:highlight>
                <a:latin typeface="Qwigley"/>
                <a:ea typeface="Qwigley"/>
                <a:cs typeface="Qwigley"/>
                <a:sym typeface="Qwigley"/>
              </a:rPr>
              <a:t>Yes, like the names. </a:t>
            </a:r>
          </a:p>
          <a:p>
            <a:pPr lvl="0">
              <a:spcBef>
                <a:spcPts val="0"/>
              </a:spcBef>
              <a:buNone/>
            </a:pPr>
            <a:br>
              <a:rPr b="1" lang="en">
                <a:highlight>
                  <a:srgbClr val="F3F3F3"/>
                </a:highlight>
              </a:rPr>
            </a:b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